
<file path=[Content_Types].xml><?xml version="1.0" encoding="utf-8"?>
<Types xmlns="http://schemas.openxmlformats.org/package/2006/content-types">
  <Default Extension="png" ContentType="image/png"/>
  <Default Extension="tmp"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sldIdLst>
    <p:sldId id="256" r:id="rId2"/>
    <p:sldId id="270" r:id="rId3"/>
    <p:sldId id="267" r:id="rId4"/>
    <p:sldId id="266" r:id="rId5"/>
    <p:sldId id="275" r:id="rId6"/>
    <p:sldId id="276" r:id="rId7"/>
    <p:sldId id="271" r:id="rId8"/>
    <p:sldId id="272" r:id="rId9"/>
    <p:sldId id="273" r:id="rId10"/>
    <p:sldId id="274" r:id="rId11"/>
    <p:sldId id="277" r:id="rId12"/>
    <p:sldId id="280" r:id="rId13"/>
    <p:sldId id="278" r:id="rId14"/>
    <p:sldId id="261" r:id="rId15"/>
    <p:sldId id="287" r:id="rId16"/>
    <p:sldId id="290" r:id="rId17"/>
    <p:sldId id="291" r:id="rId18"/>
    <p:sldId id="288" r:id="rId19"/>
    <p:sldId id="289" r:id="rId20"/>
    <p:sldId id="293" r:id="rId21"/>
    <p:sldId id="294" r:id="rId22"/>
    <p:sldId id="295" r:id="rId23"/>
    <p:sldId id="296" r:id="rId24"/>
    <p:sldId id="268" r:id="rId25"/>
    <p:sldId id="292" r:id="rId26"/>
    <p:sldId id="279" r:id="rId27"/>
    <p:sldId id="28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AB4A55-F0EB-453D-BF36-E0F792692210}" type="doc">
      <dgm:prSet loTypeId="urn:microsoft.com/office/officeart/2009/layout/CircleArrowProcess" loCatId="process" qsTypeId="urn:microsoft.com/office/officeart/2005/8/quickstyle/simple4" qsCatId="simple" csTypeId="urn:microsoft.com/office/officeart/2005/8/colors/colorful1" csCatId="colorful" phldr="1"/>
      <dgm:spPr/>
      <dgm:t>
        <a:bodyPr/>
        <a:lstStyle/>
        <a:p>
          <a:endParaRPr lang="en-US"/>
        </a:p>
      </dgm:t>
    </dgm:pt>
    <dgm:pt modelId="{DA4DBBA4-3D86-40AA-8320-CCA1BECFBAF3}">
      <dgm:prSet phldrT="[Text]"/>
      <dgm:spPr/>
      <dgm:t>
        <a:bodyPr/>
        <a:lstStyle/>
        <a:p>
          <a:r>
            <a:rPr lang="en-US" dirty="0" smtClean="0"/>
            <a:t>Rigor in the classroom</a:t>
          </a:r>
          <a:endParaRPr lang="en-US" dirty="0"/>
        </a:p>
      </dgm:t>
    </dgm:pt>
    <dgm:pt modelId="{592323A9-70F1-4C0B-97C0-F1AB3BD4A0B3}" type="parTrans" cxnId="{7E66AA47-0BAE-40CF-853E-E38911EA7C1D}">
      <dgm:prSet/>
      <dgm:spPr/>
      <dgm:t>
        <a:bodyPr/>
        <a:lstStyle/>
        <a:p>
          <a:endParaRPr lang="en-US"/>
        </a:p>
      </dgm:t>
    </dgm:pt>
    <dgm:pt modelId="{5FB6087D-0895-4A42-8972-83ECB43E865D}" type="sibTrans" cxnId="{7E66AA47-0BAE-40CF-853E-E38911EA7C1D}">
      <dgm:prSet/>
      <dgm:spPr/>
      <dgm:t>
        <a:bodyPr/>
        <a:lstStyle/>
        <a:p>
          <a:endParaRPr lang="en-US"/>
        </a:p>
      </dgm:t>
    </dgm:pt>
    <dgm:pt modelId="{2806D44F-93D5-4807-B5D8-FE87189B9D9A}">
      <dgm:prSet phldrT="[Text]"/>
      <dgm:spPr/>
      <dgm:t>
        <a:bodyPr/>
        <a:lstStyle/>
        <a:p>
          <a:r>
            <a:rPr lang="en-US" dirty="0" smtClean="0"/>
            <a:t>Encouraging Teachers</a:t>
          </a:r>
          <a:endParaRPr lang="en-US" dirty="0"/>
        </a:p>
      </dgm:t>
    </dgm:pt>
    <dgm:pt modelId="{BB9F19BD-A99C-436A-899F-F0BFE6BD1A9C}" type="parTrans" cxnId="{A75EA0EE-9579-44AF-9A01-EE778A64B7AC}">
      <dgm:prSet/>
      <dgm:spPr/>
      <dgm:t>
        <a:bodyPr/>
        <a:lstStyle/>
        <a:p>
          <a:endParaRPr lang="en-US"/>
        </a:p>
      </dgm:t>
    </dgm:pt>
    <dgm:pt modelId="{BD861762-F19F-4A31-A382-315BA28523B5}" type="sibTrans" cxnId="{A75EA0EE-9579-44AF-9A01-EE778A64B7AC}">
      <dgm:prSet/>
      <dgm:spPr/>
      <dgm:t>
        <a:bodyPr/>
        <a:lstStyle/>
        <a:p>
          <a:endParaRPr lang="en-US"/>
        </a:p>
      </dgm:t>
    </dgm:pt>
    <dgm:pt modelId="{BF79C7FD-9E2F-4961-A670-8C580D80687F}">
      <dgm:prSet phldrT="[Text]"/>
      <dgm:spPr/>
      <dgm:t>
        <a:bodyPr/>
        <a:lstStyle/>
        <a:p>
          <a:r>
            <a:rPr lang="en-US" smtClean="0"/>
            <a:t>Review examples</a:t>
          </a:r>
          <a:endParaRPr lang="en-US" dirty="0"/>
        </a:p>
      </dgm:t>
    </dgm:pt>
    <dgm:pt modelId="{76E83AD1-AEF4-4EFA-985E-7B630D807284}" type="sibTrans" cxnId="{FDF582A9-45AC-46A1-BA96-411AD38D3D2C}">
      <dgm:prSet/>
      <dgm:spPr/>
      <dgm:t>
        <a:bodyPr/>
        <a:lstStyle/>
        <a:p>
          <a:endParaRPr lang="en-US"/>
        </a:p>
      </dgm:t>
    </dgm:pt>
    <dgm:pt modelId="{01746C7B-278B-4CB4-90CA-F83491EDD03F}" type="parTrans" cxnId="{FDF582A9-45AC-46A1-BA96-411AD38D3D2C}">
      <dgm:prSet/>
      <dgm:spPr/>
      <dgm:t>
        <a:bodyPr/>
        <a:lstStyle/>
        <a:p>
          <a:endParaRPr lang="en-US"/>
        </a:p>
      </dgm:t>
    </dgm:pt>
    <dgm:pt modelId="{4D9A0C4D-A118-4620-8C7E-DFF008DA3C26}">
      <dgm:prSet phldrT="[Text]"/>
      <dgm:spPr/>
      <dgm:t>
        <a:bodyPr/>
        <a:lstStyle/>
        <a:p>
          <a:r>
            <a:rPr lang="en-US" dirty="0" smtClean="0"/>
            <a:t>Depth of Knowledge (DOK)</a:t>
          </a:r>
          <a:endParaRPr lang="en-US" dirty="0"/>
        </a:p>
      </dgm:t>
    </dgm:pt>
    <dgm:pt modelId="{C91A8338-4174-4988-8844-E0E903D8CB82}" type="parTrans" cxnId="{FAFFE927-A2AE-4447-9E17-E79147C98A18}">
      <dgm:prSet/>
      <dgm:spPr/>
      <dgm:t>
        <a:bodyPr/>
        <a:lstStyle/>
        <a:p>
          <a:endParaRPr lang="en-US"/>
        </a:p>
      </dgm:t>
    </dgm:pt>
    <dgm:pt modelId="{F07F337B-5B34-434B-A0C0-2A24A709DB70}" type="sibTrans" cxnId="{FAFFE927-A2AE-4447-9E17-E79147C98A18}">
      <dgm:prSet/>
      <dgm:spPr/>
      <dgm:t>
        <a:bodyPr/>
        <a:lstStyle/>
        <a:p>
          <a:endParaRPr lang="en-US"/>
        </a:p>
      </dgm:t>
    </dgm:pt>
    <dgm:pt modelId="{9A9E55E2-BA7B-4A33-AE97-42444D885248}" type="pres">
      <dgm:prSet presAssocID="{A6AB4A55-F0EB-453D-BF36-E0F792692210}" presName="Name0" presStyleCnt="0">
        <dgm:presLayoutVars>
          <dgm:chMax val="7"/>
          <dgm:chPref val="7"/>
          <dgm:dir/>
          <dgm:animLvl val="lvl"/>
        </dgm:presLayoutVars>
      </dgm:prSet>
      <dgm:spPr/>
      <dgm:t>
        <a:bodyPr/>
        <a:lstStyle/>
        <a:p>
          <a:endParaRPr lang="en-US"/>
        </a:p>
      </dgm:t>
    </dgm:pt>
    <dgm:pt modelId="{A2926DB7-34C2-4479-B158-C51E583BE73B}" type="pres">
      <dgm:prSet presAssocID="{DA4DBBA4-3D86-40AA-8320-CCA1BECFBAF3}" presName="Accent1" presStyleCnt="0"/>
      <dgm:spPr/>
    </dgm:pt>
    <dgm:pt modelId="{01746CFA-91AC-445E-863D-1BEC43BE9822}" type="pres">
      <dgm:prSet presAssocID="{DA4DBBA4-3D86-40AA-8320-CCA1BECFBAF3}" presName="Accent" presStyleLbl="node1" presStyleIdx="0" presStyleCnt="4"/>
      <dgm:spPr/>
    </dgm:pt>
    <dgm:pt modelId="{168823C4-8D22-4B01-967C-98E981D66513}" type="pres">
      <dgm:prSet presAssocID="{DA4DBBA4-3D86-40AA-8320-CCA1BECFBAF3}" presName="Parent1" presStyleLbl="revTx" presStyleIdx="0" presStyleCnt="4">
        <dgm:presLayoutVars>
          <dgm:chMax val="1"/>
          <dgm:chPref val="1"/>
          <dgm:bulletEnabled val="1"/>
        </dgm:presLayoutVars>
      </dgm:prSet>
      <dgm:spPr/>
      <dgm:t>
        <a:bodyPr/>
        <a:lstStyle/>
        <a:p>
          <a:endParaRPr lang="en-US"/>
        </a:p>
      </dgm:t>
    </dgm:pt>
    <dgm:pt modelId="{9634B1AA-6FD4-45C5-B4EB-75D3425D49BD}" type="pres">
      <dgm:prSet presAssocID="{4D9A0C4D-A118-4620-8C7E-DFF008DA3C26}" presName="Accent2" presStyleCnt="0"/>
      <dgm:spPr/>
    </dgm:pt>
    <dgm:pt modelId="{3484F6FE-42CE-4548-8453-8B42F0510568}" type="pres">
      <dgm:prSet presAssocID="{4D9A0C4D-A118-4620-8C7E-DFF008DA3C26}" presName="Accent" presStyleLbl="node1" presStyleIdx="1" presStyleCnt="4"/>
      <dgm:spPr/>
    </dgm:pt>
    <dgm:pt modelId="{CD630FF2-0493-41B1-8B51-4D62D6B3F525}" type="pres">
      <dgm:prSet presAssocID="{4D9A0C4D-A118-4620-8C7E-DFF008DA3C26}" presName="Parent2" presStyleLbl="revTx" presStyleIdx="1" presStyleCnt="4">
        <dgm:presLayoutVars>
          <dgm:chMax val="1"/>
          <dgm:chPref val="1"/>
          <dgm:bulletEnabled val="1"/>
        </dgm:presLayoutVars>
      </dgm:prSet>
      <dgm:spPr/>
      <dgm:t>
        <a:bodyPr/>
        <a:lstStyle/>
        <a:p>
          <a:endParaRPr lang="en-US"/>
        </a:p>
      </dgm:t>
    </dgm:pt>
    <dgm:pt modelId="{FCE64B10-35DE-44A3-80DE-44515D24090A}" type="pres">
      <dgm:prSet presAssocID="{BF79C7FD-9E2F-4961-A670-8C580D80687F}" presName="Accent3" presStyleCnt="0"/>
      <dgm:spPr/>
    </dgm:pt>
    <dgm:pt modelId="{FF2EB441-A9FF-4D80-8EEB-15E159A8BF2E}" type="pres">
      <dgm:prSet presAssocID="{BF79C7FD-9E2F-4961-A670-8C580D80687F}" presName="Accent" presStyleLbl="node1" presStyleIdx="2" presStyleCnt="4"/>
      <dgm:spPr/>
    </dgm:pt>
    <dgm:pt modelId="{45C239C8-0C80-48E1-8EAA-BF542002DC6A}" type="pres">
      <dgm:prSet presAssocID="{BF79C7FD-9E2F-4961-A670-8C580D80687F}" presName="Parent3" presStyleLbl="revTx" presStyleIdx="2" presStyleCnt="4">
        <dgm:presLayoutVars>
          <dgm:chMax val="1"/>
          <dgm:chPref val="1"/>
          <dgm:bulletEnabled val="1"/>
        </dgm:presLayoutVars>
      </dgm:prSet>
      <dgm:spPr/>
      <dgm:t>
        <a:bodyPr/>
        <a:lstStyle/>
        <a:p>
          <a:endParaRPr lang="en-US"/>
        </a:p>
      </dgm:t>
    </dgm:pt>
    <dgm:pt modelId="{7BA0BC00-5F23-44E0-88D4-830E31B311F3}" type="pres">
      <dgm:prSet presAssocID="{2806D44F-93D5-4807-B5D8-FE87189B9D9A}" presName="Accent4" presStyleCnt="0"/>
      <dgm:spPr/>
    </dgm:pt>
    <dgm:pt modelId="{3F53ACF9-885A-419B-A391-F25EF551D9B5}" type="pres">
      <dgm:prSet presAssocID="{2806D44F-93D5-4807-B5D8-FE87189B9D9A}" presName="Accent" presStyleLbl="node1" presStyleIdx="3" presStyleCnt="4"/>
      <dgm:spPr/>
    </dgm:pt>
    <dgm:pt modelId="{9CAF88B2-E0F3-4EB5-8972-55CEBB22BEE3}" type="pres">
      <dgm:prSet presAssocID="{2806D44F-93D5-4807-B5D8-FE87189B9D9A}" presName="Parent4" presStyleLbl="revTx" presStyleIdx="3" presStyleCnt="4">
        <dgm:presLayoutVars>
          <dgm:chMax val="1"/>
          <dgm:chPref val="1"/>
          <dgm:bulletEnabled val="1"/>
        </dgm:presLayoutVars>
      </dgm:prSet>
      <dgm:spPr/>
      <dgm:t>
        <a:bodyPr/>
        <a:lstStyle/>
        <a:p>
          <a:endParaRPr lang="en-US"/>
        </a:p>
      </dgm:t>
    </dgm:pt>
  </dgm:ptLst>
  <dgm:cxnLst>
    <dgm:cxn modelId="{8578042C-FC78-41E0-A1D7-A27607C8D51E}" type="presOf" srcId="{BF79C7FD-9E2F-4961-A670-8C580D80687F}" destId="{45C239C8-0C80-48E1-8EAA-BF542002DC6A}" srcOrd="0" destOrd="0" presId="urn:microsoft.com/office/officeart/2009/layout/CircleArrowProcess"/>
    <dgm:cxn modelId="{FAFFE927-A2AE-4447-9E17-E79147C98A18}" srcId="{A6AB4A55-F0EB-453D-BF36-E0F792692210}" destId="{4D9A0C4D-A118-4620-8C7E-DFF008DA3C26}" srcOrd="1" destOrd="0" parTransId="{C91A8338-4174-4988-8844-E0E903D8CB82}" sibTransId="{F07F337B-5B34-434B-A0C0-2A24A709DB70}"/>
    <dgm:cxn modelId="{FDA28239-86FA-4587-AE5A-349C7DA93EB1}" type="presOf" srcId="{4D9A0C4D-A118-4620-8C7E-DFF008DA3C26}" destId="{CD630FF2-0493-41B1-8B51-4D62D6B3F525}" srcOrd="0" destOrd="0" presId="urn:microsoft.com/office/officeart/2009/layout/CircleArrowProcess"/>
    <dgm:cxn modelId="{B5A2EE8C-969F-4C64-AFEA-A46D07B73936}" type="presOf" srcId="{2806D44F-93D5-4807-B5D8-FE87189B9D9A}" destId="{9CAF88B2-E0F3-4EB5-8972-55CEBB22BEE3}" srcOrd="0" destOrd="0" presId="urn:microsoft.com/office/officeart/2009/layout/CircleArrowProcess"/>
    <dgm:cxn modelId="{FDF582A9-45AC-46A1-BA96-411AD38D3D2C}" srcId="{A6AB4A55-F0EB-453D-BF36-E0F792692210}" destId="{BF79C7FD-9E2F-4961-A670-8C580D80687F}" srcOrd="2" destOrd="0" parTransId="{01746C7B-278B-4CB4-90CA-F83491EDD03F}" sibTransId="{76E83AD1-AEF4-4EFA-985E-7B630D807284}"/>
    <dgm:cxn modelId="{A75EA0EE-9579-44AF-9A01-EE778A64B7AC}" srcId="{A6AB4A55-F0EB-453D-BF36-E0F792692210}" destId="{2806D44F-93D5-4807-B5D8-FE87189B9D9A}" srcOrd="3" destOrd="0" parTransId="{BB9F19BD-A99C-436A-899F-F0BFE6BD1A9C}" sibTransId="{BD861762-F19F-4A31-A382-315BA28523B5}"/>
    <dgm:cxn modelId="{7E66AA47-0BAE-40CF-853E-E38911EA7C1D}" srcId="{A6AB4A55-F0EB-453D-BF36-E0F792692210}" destId="{DA4DBBA4-3D86-40AA-8320-CCA1BECFBAF3}" srcOrd="0" destOrd="0" parTransId="{592323A9-70F1-4C0B-97C0-F1AB3BD4A0B3}" sibTransId="{5FB6087D-0895-4A42-8972-83ECB43E865D}"/>
    <dgm:cxn modelId="{72B433FA-E721-43FD-826F-5639607508DB}" type="presOf" srcId="{A6AB4A55-F0EB-453D-BF36-E0F792692210}" destId="{9A9E55E2-BA7B-4A33-AE97-42444D885248}" srcOrd="0" destOrd="0" presId="urn:microsoft.com/office/officeart/2009/layout/CircleArrowProcess"/>
    <dgm:cxn modelId="{315F820D-3900-48BD-AF1A-49C799B2462E}" type="presOf" srcId="{DA4DBBA4-3D86-40AA-8320-CCA1BECFBAF3}" destId="{168823C4-8D22-4B01-967C-98E981D66513}" srcOrd="0" destOrd="0" presId="urn:microsoft.com/office/officeart/2009/layout/CircleArrowProcess"/>
    <dgm:cxn modelId="{E0E68169-76AC-48D7-BBB2-86AC4B8768F9}" type="presParOf" srcId="{9A9E55E2-BA7B-4A33-AE97-42444D885248}" destId="{A2926DB7-34C2-4479-B158-C51E583BE73B}" srcOrd="0" destOrd="0" presId="urn:microsoft.com/office/officeart/2009/layout/CircleArrowProcess"/>
    <dgm:cxn modelId="{D622751A-4E30-46D4-8A0B-7A5FAB6C7C30}" type="presParOf" srcId="{A2926DB7-34C2-4479-B158-C51E583BE73B}" destId="{01746CFA-91AC-445E-863D-1BEC43BE9822}" srcOrd="0" destOrd="0" presId="urn:microsoft.com/office/officeart/2009/layout/CircleArrowProcess"/>
    <dgm:cxn modelId="{F0FE4F3E-1EFE-488F-B141-185728D2FB41}" type="presParOf" srcId="{9A9E55E2-BA7B-4A33-AE97-42444D885248}" destId="{168823C4-8D22-4B01-967C-98E981D66513}" srcOrd="1" destOrd="0" presId="urn:microsoft.com/office/officeart/2009/layout/CircleArrowProcess"/>
    <dgm:cxn modelId="{778D2617-2220-4629-9E59-CCC13DD761D5}" type="presParOf" srcId="{9A9E55E2-BA7B-4A33-AE97-42444D885248}" destId="{9634B1AA-6FD4-45C5-B4EB-75D3425D49BD}" srcOrd="2" destOrd="0" presId="urn:microsoft.com/office/officeart/2009/layout/CircleArrowProcess"/>
    <dgm:cxn modelId="{25769F1E-533A-4FE1-AAB7-043DAF7EEFD6}" type="presParOf" srcId="{9634B1AA-6FD4-45C5-B4EB-75D3425D49BD}" destId="{3484F6FE-42CE-4548-8453-8B42F0510568}" srcOrd="0" destOrd="0" presId="urn:microsoft.com/office/officeart/2009/layout/CircleArrowProcess"/>
    <dgm:cxn modelId="{AD6ADCDA-F1B2-4DDC-84FF-45A1E1694577}" type="presParOf" srcId="{9A9E55E2-BA7B-4A33-AE97-42444D885248}" destId="{CD630FF2-0493-41B1-8B51-4D62D6B3F525}" srcOrd="3" destOrd="0" presId="urn:microsoft.com/office/officeart/2009/layout/CircleArrowProcess"/>
    <dgm:cxn modelId="{ED61928C-7CF8-48EC-8D3E-DEEE488D70F8}" type="presParOf" srcId="{9A9E55E2-BA7B-4A33-AE97-42444D885248}" destId="{FCE64B10-35DE-44A3-80DE-44515D24090A}" srcOrd="4" destOrd="0" presId="urn:microsoft.com/office/officeart/2009/layout/CircleArrowProcess"/>
    <dgm:cxn modelId="{E83A422A-CEC0-445D-BBE3-0333198BFA85}" type="presParOf" srcId="{FCE64B10-35DE-44A3-80DE-44515D24090A}" destId="{FF2EB441-A9FF-4D80-8EEB-15E159A8BF2E}" srcOrd="0" destOrd="0" presId="urn:microsoft.com/office/officeart/2009/layout/CircleArrowProcess"/>
    <dgm:cxn modelId="{BA7B64CD-321E-4D0D-8F97-D6E4BAF4C92D}" type="presParOf" srcId="{9A9E55E2-BA7B-4A33-AE97-42444D885248}" destId="{45C239C8-0C80-48E1-8EAA-BF542002DC6A}" srcOrd="5" destOrd="0" presId="urn:microsoft.com/office/officeart/2009/layout/CircleArrowProcess"/>
    <dgm:cxn modelId="{D555ABA8-F0EF-4B4C-B9E2-5E5ADC4EF9C6}" type="presParOf" srcId="{9A9E55E2-BA7B-4A33-AE97-42444D885248}" destId="{7BA0BC00-5F23-44E0-88D4-830E31B311F3}" srcOrd="6" destOrd="0" presId="urn:microsoft.com/office/officeart/2009/layout/CircleArrowProcess"/>
    <dgm:cxn modelId="{39D4A427-A2F0-4B36-98BD-3DF9259C420B}" type="presParOf" srcId="{7BA0BC00-5F23-44E0-88D4-830E31B311F3}" destId="{3F53ACF9-885A-419B-A391-F25EF551D9B5}" srcOrd="0" destOrd="0" presId="urn:microsoft.com/office/officeart/2009/layout/CircleArrowProcess"/>
    <dgm:cxn modelId="{E4D04DB5-8F21-409A-9F33-5B30C058FBED}" type="presParOf" srcId="{9A9E55E2-BA7B-4A33-AE97-42444D885248}" destId="{9CAF88B2-E0F3-4EB5-8972-55CEBB22BEE3}" srcOrd="7"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E7A4A8-71F7-444E-BC56-C542E00D10B0}"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en-US"/>
        </a:p>
      </dgm:t>
    </dgm:pt>
    <dgm:pt modelId="{6364E5D9-25A9-4037-951F-EE6FB586D68B}">
      <dgm:prSet phldrT="[Text]"/>
      <dgm:spPr/>
      <dgm:t>
        <a:bodyPr/>
        <a:lstStyle/>
        <a:p>
          <a:r>
            <a:rPr lang="en-US" dirty="0" smtClean="0"/>
            <a:t>1.</a:t>
          </a:r>
          <a:endParaRPr lang="en-US" dirty="0"/>
        </a:p>
      </dgm:t>
    </dgm:pt>
    <dgm:pt modelId="{DD794D13-B7D5-44D0-92B9-E48EBC8561DA}" type="parTrans" cxnId="{285A0C43-9A3A-4EC2-9B01-C94AB26A0E38}">
      <dgm:prSet/>
      <dgm:spPr/>
      <dgm:t>
        <a:bodyPr/>
        <a:lstStyle/>
        <a:p>
          <a:endParaRPr lang="en-US"/>
        </a:p>
      </dgm:t>
    </dgm:pt>
    <dgm:pt modelId="{8FFCD579-FE58-4160-9084-B22F2F29E9AF}" type="sibTrans" cxnId="{285A0C43-9A3A-4EC2-9B01-C94AB26A0E38}">
      <dgm:prSet/>
      <dgm:spPr/>
      <dgm:t>
        <a:bodyPr/>
        <a:lstStyle/>
        <a:p>
          <a:endParaRPr lang="en-US"/>
        </a:p>
      </dgm:t>
    </dgm:pt>
    <dgm:pt modelId="{290E2608-3BCF-4B92-98A4-FE82ACB34E33}">
      <dgm:prSet phldrT="[Text]"/>
      <dgm:spPr/>
      <dgm:t>
        <a:bodyPr/>
        <a:lstStyle/>
        <a:p>
          <a:r>
            <a:rPr lang="en-US" dirty="0" smtClean="0"/>
            <a:t>Determine DOK of the standards</a:t>
          </a:r>
          <a:endParaRPr lang="en-US" dirty="0"/>
        </a:p>
      </dgm:t>
    </dgm:pt>
    <dgm:pt modelId="{D6228F76-D060-4FCA-8F42-BBBB20975EBA}" type="parTrans" cxnId="{AA76F296-978F-4CAB-92FE-D171B2FB9802}">
      <dgm:prSet/>
      <dgm:spPr/>
      <dgm:t>
        <a:bodyPr/>
        <a:lstStyle/>
        <a:p>
          <a:endParaRPr lang="en-US"/>
        </a:p>
      </dgm:t>
    </dgm:pt>
    <dgm:pt modelId="{C4130217-15D6-4B69-A7F7-303E9BDDD176}" type="sibTrans" cxnId="{AA76F296-978F-4CAB-92FE-D171B2FB9802}">
      <dgm:prSet/>
      <dgm:spPr/>
      <dgm:t>
        <a:bodyPr/>
        <a:lstStyle/>
        <a:p>
          <a:endParaRPr lang="en-US"/>
        </a:p>
      </dgm:t>
    </dgm:pt>
    <dgm:pt modelId="{89AA7142-6580-4812-A40B-7007ED2A98F3}">
      <dgm:prSet phldrT="[Text]"/>
      <dgm:spPr/>
      <dgm:t>
        <a:bodyPr/>
        <a:lstStyle/>
        <a:p>
          <a:r>
            <a:rPr lang="en-US" dirty="0" smtClean="0"/>
            <a:t>2. </a:t>
          </a:r>
          <a:endParaRPr lang="en-US" dirty="0"/>
        </a:p>
      </dgm:t>
    </dgm:pt>
    <dgm:pt modelId="{05E18579-B25A-4BA0-8759-E9B14EEFB483}" type="parTrans" cxnId="{2C698F11-B71F-46A3-97CC-67641524F7D4}">
      <dgm:prSet/>
      <dgm:spPr/>
      <dgm:t>
        <a:bodyPr/>
        <a:lstStyle/>
        <a:p>
          <a:endParaRPr lang="en-US"/>
        </a:p>
      </dgm:t>
    </dgm:pt>
    <dgm:pt modelId="{13049927-1257-4F95-B5EC-C8D3A482B2A3}" type="sibTrans" cxnId="{2C698F11-B71F-46A3-97CC-67641524F7D4}">
      <dgm:prSet/>
      <dgm:spPr/>
      <dgm:t>
        <a:bodyPr/>
        <a:lstStyle/>
        <a:p>
          <a:endParaRPr lang="en-US"/>
        </a:p>
      </dgm:t>
    </dgm:pt>
    <dgm:pt modelId="{7FDA5FDF-4B5F-42FD-A91E-1A8C9C3BD28B}">
      <dgm:prSet phldrT="[Text]"/>
      <dgm:spPr/>
      <dgm:t>
        <a:bodyPr/>
        <a:lstStyle/>
        <a:p>
          <a:r>
            <a:rPr lang="en-US" dirty="0" smtClean="0"/>
            <a:t>Review questioning techniques</a:t>
          </a:r>
          <a:endParaRPr lang="en-US" dirty="0"/>
        </a:p>
      </dgm:t>
    </dgm:pt>
    <dgm:pt modelId="{BB61A2D1-A22D-40E2-A30F-DFC7C3EFB96B}" type="parTrans" cxnId="{FAF92452-BCF7-4E0B-8C11-051C24E4A6FA}">
      <dgm:prSet/>
      <dgm:spPr/>
      <dgm:t>
        <a:bodyPr/>
        <a:lstStyle/>
        <a:p>
          <a:endParaRPr lang="en-US"/>
        </a:p>
      </dgm:t>
    </dgm:pt>
    <dgm:pt modelId="{63C1612C-F780-4288-9BEA-11A6EDF92703}" type="sibTrans" cxnId="{FAF92452-BCF7-4E0B-8C11-051C24E4A6FA}">
      <dgm:prSet/>
      <dgm:spPr/>
      <dgm:t>
        <a:bodyPr/>
        <a:lstStyle/>
        <a:p>
          <a:endParaRPr lang="en-US"/>
        </a:p>
      </dgm:t>
    </dgm:pt>
    <dgm:pt modelId="{2E3ADFDD-1982-420D-842D-C2109217EACF}">
      <dgm:prSet phldrT="[Text]"/>
      <dgm:spPr/>
      <dgm:t>
        <a:bodyPr/>
        <a:lstStyle/>
        <a:p>
          <a:r>
            <a:rPr lang="en-US" dirty="0" smtClean="0"/>
            <a:t>3.</a:t>
          </a:r>
          <a:endParaRPr lang="en-US" dirty="0"/>
        </a:p>
      </dgm:t>
    </dgm:pt>
    <dgm:pt modelId="{CFE99905-113D-473D-8573-5BE36D6C5DEF}" type="parTrans" cxnId="{EC32A2C6-3F72-4035-9B55-A3ED09EE97F7}">
      <dgm:prSet/>
      <dgm:spPr/>
      <dgm:t>
        <a:bodyPr/>
        <a:lstStyle/>
        <a:p>
          <a:endParaRPr lang="en-US"/>
        </a:p>
      </dgm:t>
    </dgm:pt>
    <dgm:pt modelId="{779C9B8C-8304-4AF8-841A-04DFCB32DD72}" type="sibTrans" cxnId="{EC32A2C6-3F72-4035-9B55-A3ED09EE97F7}">
      <dgm:prSet/>
      <dgm:spPr/>
      <dgm:t>
        <a:bodyPr/>
        <a:lstStyle/>
        <a:p>
          <a:endParaRPr lang="en-US"/>
        </a:p>
      </dgm:t>
    </dgm:pt>
    <dgm:pt modelId="{838C7496-18FE-4B04-B22E-D8EB29E20BD9}">
      <dgm:prSet phldrT="[Text]"/>
      <dgm:spPr/>
      <dgm:t>
        <a:bodyPr/>
        <a:lstStyle/>
        <a:p>
          <a:r>
            <a:rPr lang="en-US" dirty="0" smtClean="0"/>
            <a:t>Determine the DOK of the questions to ensure they match</a:t>
          </a:r>
          <a:endParaRPr lang="en-US" dirty="0"/>
        </a:p>
      </dgm:t>
    </dgm:pt>
    <dgm:pt modelId="{1AD4BF89-8B20-4D77-ADDB-111A39B5B51E}" type="parTrans" cxnId="{132E052C-F64D-4D59-A30E-B8E6ED444615}">
      <dgm:prSet/>
      <dgm:spPr/>
      <dgm:t>
        <a:bodyPr/>
        <a:lstStyle/>
        <a:p>
          <a:endParaRPr lang="en-US"/>
        </a:p>
      </dgm:t>
    </dgm:pt>
    <dgm:pt modelId="{6FD061B5-8DF1-4A3B-AEF8-F4EA5E7B3D96}" type="sibTrans" cxnId="{132E052C-F64D-4D59-A30E-B8E6ED444615}">
      <dgm:prSet/>
      <dgm:spPr/>
      <dgm:t>
        <a:bodyPr/>
        <a:lstStyle/>
        <a:p>
          <a:endParaRPr lang="en-US"/>
        </a:p>
      </dgm:t>
    </dgm:pt>
    <dgm:pt modelId="{BF35750E-8076-4663-9DF3-DBA41E7EDE9E}">
      <dgm:prSet phldrT="[Text]"/>
      <dgm:spPr/>
      <dgm:t>
        <a:bodyPr/>
        <a:lstStyle/>
        <a:p>
          <a:r>
            <a:rPr lang="en-US" dirty="0" smtClean="0"/>
            <a:t>4. </a:t>
          </a:r>
          <a:endParaRPr lang="en-US" dirty="0"/>
        </a:p>
      </dgm:t>
    </dgm:pt>
    <dgm:pt modelId="{FAFFCE7F-0329-4D56-8E69-32CFC37C3D25}" type="parTrans" cxnId="{CB0F67C7-0641-4126-8F98-9EB122150E9C}">
      <dgm:prSet/>
      <dgm:spPr/>
    </dgm:pt>
    <dgm:pt modelId="{88D1F676-4C3D-4E1A-AD35-046D9DDDB506}" type="sibTrans" cxnId="{CB0F67C7-0641-4126-8F98-9EB122150E9C}">
      <dgm:prSet/>
      <dgm:spPr/>
    </dgm:pt>
    <dgm:pt modelId="{56CA9933-E941-4AFC-9E92-2DE0FC53301E}">
      <dgm:prSet/>
      <dgm:spPr/>
      <dgm:t>
        <a:bodyPr/>
        <a:lstStyle/>
        <a:p>
          <a:r>
            <a:rPr lang="en-US" smtClean="0"/>
            <a:t>Become purposeful in planning questions</a:t>
          </a:r>
          <a:endParaRPr lang="en-US"/>
        </a:p>
      </dgm:t>
    </dgm:pt>
    <dgm:pt modelId="{33E14001-7A37-4FC6-A674-A3614D18AD99}" type="parTrans" cxnId="{86253D55-E667-4414-B984-7FE21386AEFB}">
      <dgm:prSet/>
      <dgm:spPr/>
    </dgm:pt>
    <dgm:pt modelId="{6CA8CAA2-CCBD-41A4-B1A6-D2AF0D4D3A1E}" type="sibTrans" cxnId="{86253D55-E667-4414-B984-7FE21386AEFB}">
      <dgm:prSet/>
      <dgm:spPr/>
    </dgm:pt>
    <dgm:pt modelId="{C045307B-F892-4572-A24A-4B5C1C312634}" type="pres">
      <dgm:prSet presAssocID="{09E7A4A8-71F7-444E-BC56-C542E00D10B0}" presName="linearFlow" presStyleCnt="0">
        <dgm:presLayoutVars>
          <dgm:dir/>
          <dgm:animLvl val="lvl"/>
          <dgm:resizeHandles val="exact"/>
        </dgm:presLayoutVars>
      </dgm:prSet>
      <dgm:spPr/>
      <dgm:t>
        <a:bodyPr/>
        <a:lstStyle/>
        <a:p>
          <a:endParaRPr lang="en-US"/>
        </a:p>
      </dgm:t>
    </dgm:pt>
    <dgm:pt modelId="{C444FCDC-8F1A-46B9-95D9-8631DFBB85B2}" type="pres">
      <dgm:prSet presAssocID="{6364E5D9-25A9-4037-951F-EE6FB586D68B}" presName="composite" presStyleCnt="0"/>
      <dgm:spPr/>
    </dgm:pt>
    <dgm:pt modelId="{CA3E6EF8-D4CA-46EF-8755-8F3996894FE7}" type="pres">
      <dgm:prSet presAssocID="{6364E5D9-25A9-4037-951F-EE6FB586D68B}" presName="parentText" presStyleLbl="alignNode1" presStyleIdx="0" presStyleCnt="4" custLinFactNeighborY="0">
        <dgm:presLayoutVars>
          <dgm:chMax val="1"/>
          <dgm:bulletEnabled val="1"/>
        </dgm:presLayoutVars>
      </dgm:prSet>
      <dgm:spPr/>
      <dgm:t>
        <a:bodyPr/>
        <a:lstStyle/>
        <a:p>
          <a:endParaRPr lang="en-US"/>
        </a:p>
      </dgm:t>
    </dgm:pt>
    <dgm:pt modelId="{4D8E110F-543F-4800-BA3C-46608E73BC48}" type="pres">
      <dgm:prSet presAssocID="{6364E5D9-25A9-4037-951F-EE6FB586D68B}" presName="descendantText" presStyleLbl="alignAcc1" presStyleIdx="0" presStyleCnt="4">
        <dgm:presLayoutVars>
          <dgm:bulletEnabled val="1"/>
        </dgm:presLayoutVars>
      </dgm:prSet>
      <dgm:spPr/>
      <dgm:t>
        <a:bodyPr/>
        <a:lstStyle/>
        <a:p>
          <a:endParaRPr lang="en-US"/>
        </a:p>
      </dgm:t>
    </dgm:pt>
    <dgm:pt modelId="{EF1068C4-2E62-42E0-8150-43A8D9559A50}" type="pres">
      <dgm:prSet presAssocID="{8FFCD579-FE58-4160-9084-B22F2F29E9AF}" presName="sp" presStyleCnt="0"/>
      <dgm:spPr/>
    </dgm:pt>
    <dgm:pt modelId="{C9DC1ED9-3555-4FB5-8D9B-D87BB65E97AD}" type="pres">
      <dgm:prSet presAssocID="{89AA7142-6580-4812-A40B-7007ED2A98F3}" presName="composite" presStyleCnt="0"/>
      <dgm:spPr/>
    </dgm:pt>
    <dgm:pt modelId="{FF71A807-C66C-4BBD-81AD-6B10F5F5A4E4}" type="pres">
      <dgm:prSet presAssocID="{89AA7142-6580-4812-A40B-7007ED2A98F3}" presName="parentText" presStyleLbl="alignNode1" presStyleIdx="1" presStyleCnt="4">
        <dgm:presLayoutVars>
          <dgm:chMax val="1"/>
          <dgm:bulletEnabled val="1"/>
        </dgm:presLayoutVars>
      </dgm:prSet>
      <dgm:spPr/>
      <dgm:t>
        <a:bodyPr/>
        <a:lstStyle/>
        <a:p>
          <a:endParaRPr lang="en-US"/>
        </a:p>
      </dgm:t>
    </dgm:pt>
    <dgm:pt modelId="{AB7E1F83-17AE-4732-B0C5-CF57101D3CDD}" type="pres">
      <dgm:prSet presAssocID="{89AA7142-6580-4812-A40B-7007ED2A98F3}" presName="descendantText" presStyleLbl="alignAcc1" presStyleIdx="1" presStyleCnt="4">
        <dgm:presLayoutVars>
          <dgm:bulletEnabled val="1"/>
        </dgm:presLayoutVars>
      </dgm:prSet>
      <dgm:spPr/>
      <dgm:t>
        <a:bodyPr/>
        <a:lstStyle/>
        <a:p>
          <a:endParaRPr lang="en-US"/>
        </a:p>
      </dgm:t>
    </dgm:pt>
    <dgm:pt modelId="{72533627-D733-4737-BACB-E0AE80F6B574}" type="pres">
      <dgm:prSet presAssocID="{13049927-1257-4F95-B5EC-C8D3A482B2A3}" presName="sp" presStyleCnt="0"/>
      <dgm:spPr/>
    </dgm:pt>
    <dgm:pt modelId="{86B55157-CB93-41F2-8579-79AD3DACE192}" type="pres">
      <dgm:prSet presAssocID="{2E3ADFDD-1982-420D-842D-C2109217EACF}" presName="composite" presStyleCnt="0"/>
      <dgm:spPr/>
    </dgm:pt>
    <dgm:pt modelId="{77CD5BE1-70A8-4974-B8A4-66FAB3A03000}" type="pres">
      <dgm:prSet presAssocID="{2E3ADFDD-1982-420D-842D-C2109217EACF}" presName="parentText" presStyleLbl="alignNode1" presStyleIdx="2" presStyleCnt="4">
        <dgm:presLayoutVars>
          <dgm:chMax val="1"/>
          <dgm:bulletEnabled val="1"/>
        </dgm:presLayoutVars>
      </dgm:prSet>
      <dgm:spPr/>
      <dgm:t>
        <a:bodyPr/>
        <a:lstStyle/>
        <a:p>
          <a:endParaRPr lang="en-US"/>
        </a:p>
      </dgm:t>
    </dgm:pt>
    <dgm:pt modelId="{18EC1CB7-BFC9-4549-AF7F-2DB3205010F2}" type="pres">
      <dgm:prSet presAssocID="{2E3ADFDD-1982-420D-842D-C2109217EACF}" presName="descendantText" presStyleLbl="alignAcc1" presStyleIdx="2" presStyleCnt="4">
        <dgm:presLayoutVars>
          <dgm:bulletEnabled val="1"/>
        </dgm:presLayoutVars>
      </dgm:prSet>
      <dgm:spPr/>
      <dgm:t>
        <a:bodyPr/>
        <a:lstStyle/>
        <a:p>
          <a:endParaRPr lang="en-US"/>
        </a:p>
      </dgm:t>
    </dgm:pt>
    <dgm:pt modelId="{0330DDC3-BA17-490B-BD3F-23C9B7C012E7}" type="pres">
      <dgm:prSet presAssocID="{779C9B8C-8304-4AF8-841A-04DFCB32DD72}" presName="sp" presStyleCnt="0"/>
      <dgm:spPr/>
    </dgm:pt>
    <dgm:pt modelId="{F128003F-C40D-4DD8-900D-09A7A0DE637D}" type="pres">
      <dgm:prSet presAssocID="{BF35750E-8076-4663-9DF3-DBA41E7EDE9E}" presName="composite" presStyleCnt="0"/>
      <dgm:spPr/>
    </dgm:pt>
    <dgm:pt modelId="{0E5EE9E0-A776-4D76-8B80-963D9AD0EAF8}" type="pres">
      <dgm:prSet presAssocID="{BF35750E-8076-4663-9DF3-DBA41E7EDE9E}" presName="parentText" presStyleLbl="alignNode1" presStyleIdx="3" presStyleCnt="4">
        <dgm:presLayoutVars>
          <dgm:chMax val="1"/>
          <dgm:bulletEnabled val="1"/>
        </dgm:presLayoutVars>
      </dgm:prSet>
      <dgm:spPr/>
      <dgm:t>
        <a:bodyPr/>
        <a:lstStyle/>
        <a:p>
          <a:endParaRPr lang="en-US"/>
        </a:p>
      </dgm:t>
    </dgm:pt>
    <dgm:pt modelId="{C542D67B-564D-45CF-9F87-C6C65F566AE0}" type="pres">
      <dgm:prSet presAssocID="{BF35750E-8076-4663-9DF3-DBA41E7EDE9E}" presName="descendantText" presStyleLbl="alignAcc1" presStyleIdx="3" presStyleCnt="4">
        <dgm:presLayoutVars>
          <dgm:bulletEnabled val="1"/>
        </dgm:presLayoutVars>
      </dgm:prSet>
      <dgm:spPr/>
      <dgm:t>
        <a:bodyPr/>
        <a:lstStyle/>
        <a:p>
          <a:endParaRPr lang="en-US"/>
        </a:p>
      </dgm:t>
    </dgm:pt>
  </dgm:ptLst>
  <dgm:cxnLst>
    <dgm:cxn modelId="{EE44FF39-EE8B-42CF-98FE-130481C764AD}" type="presOf" srcId="{09E7A4A8-71F7-444E-BC56-C542E00D10B0}" destId="{C045307B-F892-4572-A24A-4B5C1C312634}" srcOrd="0" destOrd="0" presId="urn:microsoft.com/office/officeart/2005/8/layout/chevron2"/>
    <dgm:cxn modelId="{73BAB6C0-74C0-4AE8-ACCD-199D0A0EB2A2}" type="presOf" srcId="{2E3ADFDD-1982-420D-842D-C2109217EACF}" destId="{77CD5BE1-70A8-4974-B8A4-66FAB3A03000}" srcOrd="0" destOrd="0" presId="urn:microsoft.com/office/officeart/2005/8/layout/chevron2"/>
    <dgm:cxn modelId="{747FB1FB-133C-4BD4-B5EF-ED5B4344DEC5}" type="presOf" srcId="{838C7496-18FE-4B04-B22E-D8EB29E20BD9}" destId="{C542D67B-564D-45CF-9F87-C6C65F566AE0}" srcOrd="0" destOrd="0" presId="urn:microsoft.com/office/officeart/2005/8/layout/chevron2"/>
    <dgm:cxn modelId="{ADE25351-5D88-4DD7-BB41-646822FC8ECB}" type="presOf" srcId="{BF35750E-8076-4663-9DF3-DBA41E7EDE9E}" destId="{0E5EE9E0-A776-4D76-8B80-963D9AD0EAF8}" srcOrd="0" destOrd="0" presId="urn:microsoft.com/office/officeart/2005/8/layout/chevron2"/>
    <dgm:cxn modelId="{FAF92452-BCF7-4E0B-8C11-051C24E4A6FA}" srcId="{89AA7142-6580-4812-A40B-7007ED2A98F3}" destId="{7FDA5FDF-4B5F-42FD-A91E-1A8C9C3BD28B}" srcOrd="0" destOrd="0" parTransId="{BB61A2D1-A22D-40E2-A30F-DFC7C3EFB96B}" sibTransId="{63C1612C-F780-4288-9BEA-11A6EDF92703}"/>
    <dgm:cxn modelId="{2C698F11-B71F-46A3-97CC-67641524F7D4}" srcId="{09E7A4A8-71F7-444E-BC56-C542E00D10B0}" destId="{89AA7142-6580-4812-A40B-7007ED2A98F3}" srcOrd="1" destOrd="0" parTransId="{05E18579-B25A-4BA0-8759-E9B14EEFB483}" sibTransId="{13049927-1257-4F95-B5EC-C8D3A482B2A3}"/>
    <dgm:cxn modelId="{89A39604-5A32-4D1E-AEDD-1666AAB434F1}" type="presOf" srcId="{7FDA5FDF-4B5F-42FD-A91E-1A8C9C3BD28B}" destId="{AB7E1F83-17AE-4732-B0C5-CF57101D3CDD}" srcOrd="0" destOrd="0" presId="urn:microsoft.com/office/officeart/2005/8/layout/chevron2"/>
    <dgm:cxn modelId="{EBA29DD0-7CB0-4058-A831-11B1FD905D47}" type="presOf" srcId="{89AA7142-6580-4812-A40B-7007ED2A98F3}" destId="{FF71A807-C66C-4BBD-81AD-6B10F5F5A4E4}" srcOrd="0" destOrd="0" presId="urn:microsoft.com/office/officeart/2005/8/layout/chevron2"/>
    <dgm:cxn modelId="{650FCCB7-BB16-41C7-AF22-551D836691DA}" type="presOf" srcId="{6364E5D9-25A9-4037-951F-EE6FB586D68B}" destId="{CA3E6EF8-D4CA-46EF-8755-8F3996894FE7}" srcOrd="0" destOrd="0" presId="urn:microsoft.com/office/officeart/2005/8/layout/chevron2"/>
    <dgm:cxn modelId="{EC32A2C6-3F72-4035-9B55-A3ED09EE97F7}" srcId="{09E7A4A8-71F7-444E-BC56-C542E00D10B0}" destId="{2E3ADFDD-1982-420D-842D-C2109217EACF}" srcOrd="2" destOrd="0" parTransId="{CFE99905-113D-473D-8573-5BE36D6C5DEF}" sibTransId="{779C9B8C-8304-4AF8-841A-04DFCB32DD72}"/>
    <dgm:cxn modelId="{285A0C43-9A3A-4EC2-9B01-C94AB26A0E38}" srcId="{09E7A4A8-71F7-444E-BC56-C542E00D10B0}" destId="{6364E5D9-25A9-4037-951F-EE6FB586D68B}" srcOrd="0" destOrd="0" parTransId="{DD794D13-B7D5-44D0-92B9-E48EBC8561DA}" sibTransId="{8FFCD579-FE58-4160-9084-B22F2F29E9AF}"/>
    <dgm:cxn modelId="{86253D55-E667-4414-B984-7FE21386AEFB}" srcId="{2E3ADFDD-1982-420D-842D-C2109217EACF}" destId="{56CA9933-E941-4AFC-9E92-2DE0FC53301E}" srcOrd="0" destOrd="0" parTransId="{33E14001-7A37-4FC6-A674-A3614D18AD99}" sibTransId="{6CA8CAA2-CCBD-41A4-B1A6-D2AF0D4D3A1E}"/>
    <dgm:cxn modelId="{AA76F296-978F-4CAB-92FE-D171B2FB9802}" srcId="{6364E5D9-25A9-4037-951F-EE6FB586D68B}" destId="{290E2608-3BCF-4B92-98A4-FE82ACB34E33}" srcOrd="0" destOrd="0" parTransId="{D6228F76-D060-4FCA-8F42-BBBB20975EBA}" sibTransId="{C4130217-15D6-4B69-A7F7-303E9BDDD176}"/>
    <dgm:cxn modelId="{C3B39BFB-B5AF-4202-8178-6BDCDA1EA5CE}" type="presOf" srcId="{56CA9933-E941-4AFC-9E92-2DE0FC53301E}" destId="{18EC1CB7-BFC9-4549-AF7F-2DB3205010F2}" srcOrd="0" destOrd="0" presId="urn:microsoft.com/office/officeart/2005/8/layout/chevron2"/>
    <dgm:cxn modelId="{12E4FFE4-F942-405D-89BA-D533E07F6CC5}" type="presOf" srcId="{290E2608-3BCF-4B92-98A4-FE82ACB34E33}" destId="{4D8E110F-543F-4800-BA3C-46608E73BC48}" srcOrd="0" destOrd="0" presId="urn:microsoft.com/office/officeart/2005/8/layout/chevron2"/>
    <dgm:cxn modelId="{132E052C-F64D-4D59-A30E-B8E6ED444615}" srcId="{BF35750E-8076-4663-9DF3-DBA41E7EDE9E}" destId="{838C7496-18FE-4B04-B22E-D8EB29E20BD9}" srcOrd="0" destOrd="0" parTransId="{1AD4BF89-8B20-4D77-ADDB-111A39B5B51E}" sibTransId="{6FD061B5-8DF1-4A3B-AEF8-F4EA5E7B3D96}"/>
    <dgm:cxn modelId="{CB0F67C7-0641-4126-8F98-9EB122150E9C}" srcId="{09E7A4A8-71F7-444E-BC56-C542E00D10B0}" destId="{BF35750E-8076-4663-9DF3-DBA41E7EDE9E}" srcOrd="3" destOrd="0" parTransId="{FAFFCE7F-0329-4D56-8E69-32CFC37C3D25}" sibTransId="{88D1F676-4C3D-4E1A-AD35-046D9DDDB506}"/>
    <dgm:cxn modelId="{C7992833-1834-449C-BA39-009E4F86AC2B}" type="presParOf" srcId="{C045307B-F892-4572-A24A-4B5C1C312634}" destId="{C444FCDC-8F1A-46B9-95D9-8631DFBB85B2}" srcOrd="0" destOrd="0" presId="urn:microsoft.com/office/officeart/2005/8/layout/chevron2"/>
    <dgm:cxn modelId="{E33E5365-205A-4E9F-B38A-D2891624354D}" type="presParOf" srcId="{C444FCDC-8F1A-46B9-95D9-8631DFBB85B2}" destId="{CA3E6EF8-D4CA-46EF-8755-8F3996894FE7}" srcOrd="0" destOrd="0" presId="urn:microsoft.com/office/officeart/2005/8/layout/chevron2"/>
    <dgm:cxn modelId="{EB082A59-3003-415E-92C8-A3B7E796831C}" type="presParOf" srcId="{C444FCDC-8F1A-46B9-95D9-8631DFBB85B2}" destId="{4D8E110F-543F-4800-BA3C-46608E73BC48}" srcOrd="1" destOrd="0" presId="urn:microsoft.com/office/officeart/2005/8/layout/chevron2"/>
    <dgm:cxn modelId="{7B65799D-E7F3-440E-950C-8890A577A5C6}" type="presParOf" srcId="{C045307B-F892-4572-A24A-4B5C1C312634}" destId="{EF1068C4-2E62-42E0-8150-43A8D9559A50}" srcOrd="1" destOrd="0" presId="urn:microsoft.com/office/officeart/2005/8/layout/chevron2"/>
    <dgm:cxn modelId="{2FC82568-7734-4848-8AF7-5AF911C35C5C}" type="presParOf" srcId="{C045307B-F892-4572-A24A-4B5C1C312634}" destId="{C9DC1ED9-3555-4FB5-8D9B-D87BB65E97AD}" srcOrd="2" destOrd="0" presId="urn:microsoft.com/office/officeart/2005/8/layout/chevron2"/>
    <dgm:cxn modelId="{F57B09CC-C383-4989-A3D1-ADD592AE7AA8}" type="presParOf" srcId="{C9DC1ED9-3555-4FB5-8D9B-D87BB65E97AD}" destId="{FF71A807-C66C-4BBD-81AD-6B10F5F5A4E4}" srcOrd="0" destOrd="0" presId="urn:microsoft.com/office/officeart/2005/8/layout/chevron2"/>
    <dgm:cxn modelId="{E49BE5C8-3627-4B78-8E63-5F36B5A552FE}" type="presParOf" srcId="{C9DC1ED9-3555-4FB5-8D9B-D87BB65E97AD}" destId="{AB7E1F83-17AE-4732-B0C5-CF57101D3CDD}" srcOrd="1" destOrd="0" presId="urn:microsoft.com/office/officeart/2005/8/layout/chevron2"/>
    <dgm:cxn modelId="{6900E41E-D818-40F2-9279-71B7406C777D}" type="presParOf" srcId="{C045307B-F892-4572-A24A-4B5C1C312634}" destId="{72533627-D733-4737-BACB-E0AE80F6B574}" srcOrd="3" destOrd="0" presId="urn:microsoft.com/office/officeart/2005/8/layout/chevron2"/>
    <dgm:cxn modelId="{3769D5EC-EBAD-4E5B-8410-161A5F4C7489}" type="presParOf" srcId="{C045307B-F892-4572-A24A-4B5C1C312634}" destId="{86B55157-CB93-41F2-8579-79AD3DACE192}" srcOrd="4" destOrd="0" presId="urn:microsoft.com/office/officeart/2005/8/layout/chevron2"/>
    <dgm:cxn modelId="{5F49F4A1-3BAC-471F-BD57-A9E86B9501A1}" type="presParOf" srcId="{86B55157-CB93-41F2-8579-79AD3DACE192}" destId="{77CD5BE1-70A8-4974-B8A4-66FAB3A03000}" srcOrd="0" destOrd="0" presId="urn:microsoft.com/office/officeart/2005/8/layout/chevron2"/>
    <dgm:cxn modelId="{04B4A438-532E-448E-814C-23D1FE5EF43A}" type="presParOf" srcId="{86B55157-CB93-41F2-8579-79AD3DACE192}" destId="{18EC1CB7-BFC9-4549-AF7F-2DB3205010F2}" srcOrd="1" destOrd="0" presId="urn:microsoft.com/office/officeart/2005/8/layout/chevron2"/>
    <dgm:cxn modelId="{0CE4C596-3E00-43B6-AB78-1E83DC5B44A7}" type="presParOf" srcId="{C045307B-F892-4572-A24A-4B5C1C312634}" destId="{0330DDC3-BA17-490B-BD3F-23C9B7C012E7}" srcOrd="5" destOrd="0" presId="urn:microsoft.com/office/officeart/2005/8/layout/chevron2"/>
    <dgm:cxn modelId="{EC219FE8-373E-4EE5-B67B-370C553292A1}" type="presParOf" srcId="{C045307B-F892-4572-A24A-4B5C1C312634}" destId="{F128003F-C40D-4DD8-900D-09A7A0DE637D}" srcOrd="6" destOrd="0" presId="urn:microsoft.com/office/officeart/2005/8/layout/chevron2"/>
    <dgm:cxn modelId="{91FD6050-567D-4AF1-9F6D-1FBE8C5952BD}" type="presParOf" srcId="{F128003F-C40D-4DD8-900D-09A7A0DE637D}" destId="{0E5EE9E0-A776-4D76-8B80-963D9AD0EAF8}" srcOrd="0" destOrd="0" presId="urn:microsoft.com/office/officeart/2005/8/layout/chevron2"/>
    <dgm:cxn modelId="{6C7D6FE0-786C-46F5-A53E-B8EF99DBD813}" type="presParOf" srcId="{F128003F-C40D-4DD8-900D-09A7A0DE637D}" destId="{C542D67B-564D-45CF-9F87-C6C65F566AE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746CFA-91AC-445E-863D-1BEC43BE9822}">
      <dsp:nvSpPr>
        <dsp:cNvPr id="0" name=""/>
        <dsp:cNvSpPr/>
      </dsp:nvSpPr>
      <dsp:spPr>
        <a:xfrm>
          <a:off x="3519316" y="0"/>
          <a:ext cx="1649102" cy="1649270"/>
        </a:xfrm>
        <a:prstGeom prst="circularArrow">
          <a:avLst>
            <a:gd name="adj1" fmla="val 10980"/>
            <a:gd name="adj2" fmla="val 1142322"/>
            <a:gd name="adj3" fmla="val 4500000"/>
            <a:gd name="adj4" fmla="val 10800000"/>
            <a:gd name="adj5" fmla="val 12500"/>
          </a:avLst>
        </a:prstGeom>
        <a:gradFill rotWithShape="0">
          <a:gsLst>
            <a:gs pos="0">
              <a:schemeClr val="accent2">
                <a:hueOff val="0"/>
                <a:satOff val="0"/>
                <a:lumOff val="0"/>
                <a:alphaOff val="0"/>
                <a:tint val="73000"/>
                <a:shade val="100000"/>
                <a:satMod val="150000"/>
              </a:schemeClr>
            </a:gs>
            <a:gs pos="25000">
              <a:schemeClr val="accent2">
                <a:hueOff val="0"/>
                <a:satOff val="0"/>
                <a:lumOff val="0"/>
                <a:alphaOff val="0"/>
                <a:tint val="96000"/>
                <a:shade val="80000"/>
                <a:satMod val="105000"/>
              </a:schemeClr>
            </a:gs>
            <a:gs pos="38000">
              <a:schemeClr val="accent2">
                <a:hueOff val="0"/>
                <a:satOff val="0"/>
                <a:lumOff val="0"/>
                <a:alphaOff val="0"/>
                <a:tint val="96000"/>
                <a:shade val="59000"/>
                <a:satMod val="120000"/>
              </a:schemeClr>
            </a:gs>
            <a:gs pos="55000">
              <a:schemeClr val="accent2">
                <a:hueOff val="0"/>
                <a:satOff val="0"/>
                <a:lumOff val="0"/>
                <a:alphaOff val="0"/>
                <a:tint val="100000"/>
                <a:shade val="57000"/>
                <a:satMod val="120000"/>
              </a:schemeClr>
            </a:gs>
            <a:gs pos="80000">
              <a:schemeClr val="accent2">
                <a:hueOff val="0"/>
                <a:satOff val="0"/>
                <a:lumOff val="0"/>
                <a:alphaOff val="0"/>
                <a:tint val="100000"/>
                <a:shade val="56000"/>
                <a:satMod val="145000"/>
              </a:schemeClr>
            </a:gs>
            <a:gs pos="88000">
              <a:schemeClr val="accent2">
                <a:hueOff val="0"/>
                <a:satOff val="0"/>
                <a:lumOff val="0"/>
                <a:alphaOff val="0"/>
                <a:tint val="100000"/>
                <a:shade val="63000"/>
                <a:satMod val="160000"/>
              </a:schemeClr>
            </a:gs>
            <a:gs pos="100000">
              <a:schemeClr val="accent2">
                <a:hueOff val="0"/>
                <a:satOff val="0"/>
                <a:lumOff val="0"/>
                <a:alphaOff val="0"/>
                <a:tint val="99000"/>
                <a:shade val="100000"/>
                <a:satMod val="155000"/>
              </a:schemeClr>
            </a:gs>
          </a:gsLst>
          <a:lin ang="5400000" scaled="0"/>
        </a:gradFill>
        <a:ln>
          <a:noFill/>
        </a:ln>
        <a:effectLst/>
        <a:scene3d>
          <a:camera prst="orthographicFront">
            <a:rot lat="0" lon="0" rev="0"/>
          </a:camera>
          <a:lightRig rig="glow" dir="tl">
            <a:rot lat="0" lon="0" rev="1800000"/>
          </a:lightRig>
        </a:scene3d>
        <a:sp3d contourW="10160" prstMaterial="dkEdge">
          <a:bevelT w="0" h="0" prst="angle"/>
          <a:contourClr>
            <a:schemeClr val="accent2">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sp>
    <dsp:sp modelId="{168823C4-8D22-4B01-967C-98E981D66513}">
      <dsp:nvSpPr>
        <dsp:cNvPr id="0" name=""/>
        <dsp:cNvSpPr/>
      </dsp:nvSpPr>
      <dsp:spPr>
        <a:xfrm>
          <a:off x="3883412" y="596991"/>
          <a:ext cx="920292" cy="460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Rigor in the classroom</a:t>
          </a:r>
          <a:endParaRPr lang="en-US" sz="1000" kern="1200" dirty="0"/>
        </a:p>
      </dsp:txBody>
      <dsp:txXfrm>
        <a:off x="3883412" y="596991"/>
        <a:ext cx="920292" cy="460098"/>
      </dsp:txXfrm>
    </dsp:sp>
    <dsp:sp modelId="{3484F6FE-42CE-4548-8453-8B42F0510568}">
      <dsp:nvSpPr>
        <dsp:cNvPr id="0" name=""/>
        <dsp:cNvSpPr/>
      </dsp:nvSpPr>
      <dsp:spPr>
        <a:xfrm>
          <a:off x="3061180" y="947751"/>
          <a:ext cx="1649102" cy="1649270"/>
        </a:xfrm>
        <a:prstGeom prst="leftCircularArrow">
          <a:avLst>
            <a:gd name="adj1" fmla="val 10980"/>
            <a:gd name="adj2" fmla="val 1142322"/>
            <a:gd name="adj3" fmla="val 6300000"/>
            <a:gd name="adj4" fmla="val 18900000"/>
            <a:gd name="adj5" fmla="val 12500"/>
          </a:avLst>
        </a:prstGeom>
        <a:gradFill rotWithShape="0">
          <a:gsLst>
            <a:gs pos="0">
              <a:schemeClr val="accent3">
                <a:hueOff val="0"/>
                <a:satOff val="0"/>
                <a:lumOff val="0"/>
                <a:alphaOff val="0"/>
                <a:tint val="73000"/>
                <a:shade val="100000"/>
                <a:satMod val="150000"/>
              </a:schemeClr>
            </a:gs>
            <a:gs pos="25000">
              <a:schemeClr val="accent3">
                <a:hueOff val="0"/>
                <a:satOff val="0"/>
                <a:lumOff val="0"/>
                <a:alphaOff val="0"/>
                <a:tint val="96000"/>
                <a:shade val="80000"/>
                <a:satMod val="105000"/>
              </a:schemeClr>
            </a:gs>
            <a:gs pos="38000">
              <a:schemeClr val="accent3">
                <a:hueOff val="0"/>
                <a:satOff val="0"/>
                <a:lumOff val="0"/>
                <a:alphaOff val="0"/>
                <a:tint val="96000"/>
                <a:shade val="59000"/>
                <a:satMod val="120000"/>
              </a:schemeClr>
            </a:gs>
            <a:gs pos="55000">
              <a:schemeClr val="accent3">
                <a:hueOff val="0"/>
                <a:satOff val="0"/>
                <a:lumOff val="0"/>
                <a:alphaOff val="0"/>
                <a:tint val="100000"/>
                <a:shade val="57000"/>
                <a:satMod val="120000"/>
              </a:schemeClr>
            </a:gs>
            <a:gs pos="80000">
              <a:schemeClr val="accent3">
                <a:hueOff val="0"/>
                <a:satOff val="0"/>
                <a:lumOff val="0"/>
                <a:alphaOff val="0"/>
                <a:tint val="100000"/>
                <a:shade val="56000"/>
                <a:satMod val="145000"/>
              </a:schemeClr>
            </a:gs>
            <a:gs pos="88000">
              <a:schemeClr val="accent3">
                <a:hueOff val="0"/>
                <a:satOff val="0"/>
                <a:lumOff val="0"/>
                <a:alphaOff val="0"/>
                <a:tint val="100000"/>
                <a:shade val="63000"/>
                <a:satMod val="160000"/>
              </a:schemeClr>
            </a:gs>
            <a:gs pos="100000">
              <a:schemeClr val="accent3">
                <a:hueOff val="0"/>
                <a:satOff val="0"/>
                <a:lumOff val="0"/>
                <a:alphaOff val="0"/>
                <a:tint val="99000"/>
                <a:shade val="100000"/>
                <a:satMod val="155000"/>
              </a:schemeClr>
            </a:gs>
          </a:gsLst>
          <a:lin ang="5400000" scaled="0"/>
        </a:gradFill>
        <a:ln>
          <a:noFill/>
        </a:ln>
        <a:effectLst/>
        <a:scene3d>
          <a:camera prst="orthographicFront">
            <a:rot lat="0" lon="0" rev="0"/>
          </a:camera>
          <a:lightRig rig="glow" dir="tl">
            <a:rot lat="0" lon="0" rev="1800000"/>
          </a:lightRig>
        </a:scene3d>
        <a:sp3d contourW="10160" prstMaterial="dkEdge">
          <a:bevelT w="0" h="0" prst="angle"/>
          <a:contourClr>
            <a:schemeClr val="accent3">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sp>
    <dsp:sp modelId="{CD630FF2-0493-41B1-8B51-4D62D6B3F525}">
      <dsp:nvSpPr>
        <dsp:cNvPr id="0" name=""/>
        <dsp:cNvSpPr/>
      </dsp:nvSpPr>
      <dsp:spPr>
        <a:xfrm>
          <a:off x="3423420" y="1546491"/>
          <a:ext cx="920292" cy="460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Depth of Knowledge (DOK)</a:t>
          </a:r>
          <a:endParaRPr lang="en-US" sz="1000" kern="1200" dirty="0"/>
        </a:p>
      </dsp:txBody>
      <dsp:txXfrm>
        <a:off x="3423420" y="1546491"/>
        <a:ext cx="920292" cy="460098"/>
      </dsp:txXfrm>
    </dsp:sp>
    <dsp:sp modelId="{FF2EB441-A9FF-4D80-8EEB-15E159A8BF2E}">
      <dsp:nvSpPr>
        <dsp:cNvPr id="0" name=""/>
        <dsp:cNvSpPr/>
      </dsp:nvSpPr>
      <dsp:spPr>
        <a:xfrm>
          <a:off x="3519316" y="1899001"/>
          <a:ext cx="1649102" cy="1649270"/>
        </a:xfrm>
        <a:prstGeom prst="circularArrow">
          <a:avLst>
            <a:gd name="adj1" fmla="val 10980"/>
            <a:gd name="adj2" fmla="val 1142322"/>
            <a:gd name="adj3" fmla="val 4500000"/>
            <a:gd name="adj4" fmla="val 13500000"/>
            <a:gd name="adj5" fmla="val 12500"/>
          </a:avLst>
        </a:prstGeom>
        <a:gradFill rotWithShape="0">
          <a:gsLst>
            <a:gs pos="0">
              <a:schemeClr val="accent4">
                <a:hueOff val="0"/>
                <a:satOff val="0"/>
                <a:lumOff val="0"/>
                <a:alphaOff val="0"/>
                <a:tint val="73000"/>
                <a:shade val="100000"/>
                <a:satMod val="150000"/>
              </a:schemeClr>
            </a:gs>
            <a:gs pos="25000">
              <a:schemeClr val="accent4">
                <a:hueOff val="0"/>
                <a:satOff val="0"/>
                <a:lumOff val="0"/>
                <a:alphaOff val="0"/>
                <a:tint val="96000"/>
                <a:shade val="80000"/>
                <a:satMod val="105000"/>
              </a:schemeClr>
            </a:gs>
            <a:gs pos="38000">
              <a:schemeClr val="accent4">
                <a:hueOff val="0"/>
                <a:satOff val="0"/>
                <a:lumOff val="0"/>
                <a:alphaOff val="0"/>
                <a:tint val="96000"/>
                <a:shade val="59000"/>
                <a:satMod val="120000"/>
              </a:schemeClr>
            </a:gs>
            <a:gs pos="55000">
              <a:schemeClr val="accent4">
                <a:hueOff val="0"/>
                <a:satOff val="0"/>
                <a:lumOff val="0"/>
                <a:alphaOff val="0"/>
                <a:tint val="100000"/>
                <a:shade val="57000"/>
                <a:satMod val="120000"/>
              </a:schemeClr>
            </a:gs>
            <a:gs pos="80000">
              <a:schemeClr val="accent4">
                <a:hueOff val="0"/>
                <a:satOff val="0"/>
                <a:lumOff val="0"/>
                <a:alphaOff val="0"/>
                <a:tint val="100000"/>
                <a:shade val="56000"/>
                <a:satMod val="145000"/>
              </a:schemeClr>
            </a:gs>
            <a:gs pos="88000">
              <a:schemeClr val="accent4">
                <a:hueOff val="0"/>
                <a:satOff val="0"/>
                <a:lumOff val="0"/>
                <a:alphaOff val="0"/>
                <a:tint val="100000"/>
                <a:shade val="63000"/>
                <a:satMod val="160000"/>
              </a:schemeClr>
            </a:gs>
            <a:gs pos="100000">
              <a:schemeClr val="accent4">
                <a:hueOff val="0"/>
                <a:satOff val="0"/>
                <a:lumOff val="0"/>
                <a:alphaOff val="0"/>
                <a:tint val="99000"/>
                <a:shade val="100000"/>
                <a:satMod val="155000"/>
              </a:schemeClr>
            </a:gs>
          </a:gsLst>
          <a:lin ang="5400000" scaled="0"/>
        </a:gradFill>
        <a:ln>
          <a:noFill/>
        </a:ln>
        <a:effectLst/>
        <a:scene3d>
          <a:camera prst="orthographicFront">
            <a:rot lat="0" lon="0" rev="0"/>
          </a:camera>
          <a:lightRig rig="glow" dir="tl">
            <a:rot lat="0" lon="0" rev="1800000"/>
          </a:lightRig>
        </a:scene3d>
        <a:sp3d contourW="10160" prstMaterial="dkEdge">
          <a:bevelT w="0" h="0" prst="angle"/>
          <a:contourClr>
            <a:schemeClr val="accent4">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sp>
    <dsp:sp modelId="{45C239C8-0C80-48E1-8EAA-BF542002DC6A}">
      <dsp:nvSpPr>
        <dsp:cNvPr id="0" name=""/>
        <dsp:cNvSpPr/>
      </dsp:nvSpPr>
      <dsp:spPr>
        <a:xfrm>
          <a:off x="3883412" y="2495992"/>
          <a:ext cx="920292" cy="460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smtClean="0"/>
            <a:t>Review examples</a:t>
          </a:r>
          <a:endParaRPr lang="en-US" sz="1000" kern="1200" dirty="0"/>
        </a:p>
      </dsp:txBody>
      <dsp:txXfrm>
        <a:off x="3883412" y="2495992"/>
        <a:ext cx="920292" cy="460098"/>
      </dsp:txXfrm>
    </dsp:sp>
    <dsp:sp modelId="{3F53ACF9-885A-419B-A391-F25EF551D9B5}">
      <dsp:nvSpPr>
        <dsp:cNvPr id="0" name=""/>
        <dsp:cNvSpPr/>
      </dsp:nvSpPr>
      <dsp:spPr>
        <a:xfrm>
          <a:off x="3178730" y="2956091"/>
          <a:ext cx="1416786" cy="1417471"/>
        </a:xfrm>
        <a:prstGeom prst="blockArc">
          <a:avLst>
            <a:gd name="adj1" fmla="val 0"/>
            <a:gd name="adj2" fmla="val 18900000"/>
            <a:gd name="adj3" fmla="val 12740"/>
          </a:avLst>
        </a:prstGeom>
        <a:gradFill rotWithShape="0">
          <a:gsLst>
            <a:gs pos="0">
              <a:schemeClr val="accent5">
                <a:hueOff val="0"/>
                <a:satOff val="0"/>
                <a:lumOff val="0"/>
                <a:alphaOff val="0"/>
                <a:tint val="73000"/>
                <a:shade val="100000"/>
                <a:satMod val="150000"/>
              </a:schemeClr>
            </a:gs>
            <a:gs pos="25000">
              <a:schemeClr val="accent5">
                <a:hueOff val="0"/>
                <a:satOff val="0"/>
                <a:lumOff val="0"/>
                <a:alphaOff val="0"/>
                <a:tint val="96000"/>
                <a:shade val="80000"/>
                <a:satMod val="105000"/>
              </a:schemeClr>
            </a:gs>
            <a:gs pos="38000">
              <a:schemeClr val="accent5">
                <a:hueOff val="0"/>
                <a:satOff val="0"/>
                <a:lumOff val="0"/>
                <a:alphaOff val="0"/>
                <a:tint val="96000"/>
                <a:shade val="59000"/>
                <a:satMod val="120000"/>
              </a:schemeClr>
            </a:gs>
            <a:gs pos="55000">
              <a:schemeClr val="accent5">
                <a:hueOff val="0"/>
                <a:satOff val="0"/>
                <a:lumOff val="0"/>
                <a:alphaOff val="0"/>
                <a:tint val="100000"/>
                <a:shade val="57000"/>
                <a:satMod val="120000"/>
              </a:schemeClr>
            </a:gs>
            <a:gs pos="80000">
              <a:schemeClr val="accent5">
                <a:hueOff val="0"/>
                <a:satOff val="0"/>
                <a:lumOff val="0"/>
                <a:alphaOff val="0"/>
                <a:tint val="100000"/>
                <a:shade val="56000"/>
                <a:satMod val="145000"/>
              </a:schemeClr>
            </a:gs>
            <a:gs pos="88000">
              <a:schemeClr val="accent5">
                <a:hueOff val="0"/>
                <a:satOff val="0"/>
                <a:lumOff val="0"/>
                <a:alphaOff val="0"/>
                <a:tint val="100000"/>
                <a:shade val="63000"/>
                <a:satMod val="160000"/>
              </a:schemeClr>
            </a:gs>
            <a:gs pos="100000">
              <a:schemeClr val="accent5">
                <a:hueOff val="0"/>
                <a:satOff val="0"/>
                <a:lumOff val="0"/>
                <a:alphaOff val="0"/>
                <a:tint val="99000"/>
                <a:shade val="100000"/>
                <a:satMod val="155000"/>
              </a:schemeClr>
            </a:gs>
          </a:gsLst>
          <a:lin ang="5400000" scaled="0"/>
        </a:gradFill>
        <a:ln>
          <a:noFill/>
        </a:ln>
        <a:effectLst/>
        <a:scene3d>
          <a:camera prst="orthographicFront">
            <a:rot lat="0" lon="0" rev="0"/>
          </a:camera>
          <a:lightRig rig="glow" dir="tl">
            <a:rot lat="0" lon="0" rev="1800000"/>
          </a:lightRig>
        </a:scene3d>
        <a:sp3d contourW="10160" prstMaterial="dkEdge">
          <a:bevelT w="0" h="0" prst="angle"/>
          <a:contourClr>
            <a:schemeClr val="accent5">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sp>
    <dsp:sp modelId="{9CAF88B2-E0F3-4EB5-8972-55CEBB22BEE3}">
      <dsp:nvSpPr>
        <dsp:cNvPr id="0" name=""/>
        <dsp:cNvSpPr/>
      </dsp:nvSpPr>
      <dsp:spPr>
        <a:xfrm>
          <a:off x="3423420" y="3445492"/>
          <a:ext cx="920292" cy="460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Encouraging Teachers</a:t>
          </a:r>
          <a:endParaRPr lang="en-US" sz="1000" kern="1200" dirty="0"/>
        </a:p>
      </dsp:txBody>
      <dsp:txXfrm>
        <a:off x="3423420" y="3445492"/>
        <a:ext cx="920292" cy="4600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3E6EF8-D4CA-46EF-8755-8F3996894FE7}">
      <dsp:nvSpPr>
        <dsp:cNvPr id="0" name=""/>
        <dsp:cNvSpPr/>
      </dsp:nvSpPr>
      <dsp:spPr>
        <a:xfrm rot="5400000">
          <a:off x="-180345" y="183411"/>
          <a:ext cx="1202302" cy="841611"/>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1.</a:t>
          </a:r>
          <a:endParaRPr lang="en-US" sz="2300" kern="1200" dirty="0"/>
        </a:p>
      </dsp:txBody>
      <dsp:txXfrm rot="-5400000">
        <a:off x="1" y="423872"/>
        <a:ext cx="841611" cy="360691"/>
      </dsp:txXfrm>
    </dsp:sp>
    <dsp:sp modelId="{4D8E110F-543F-4800-BA3C-46608E73BC48}">
      <dsp:nvSpPr>
        <dsp:cNvPr id="0" name=""/>
        <dsp:cNvSpPr/>
      </dsp:nvSpPr>
      <dsp:spPr>
        <a:xfrm rot="5400000">
          <a:off x="4144857" y="-3300180"/>
          <a:ext cx="781496" cy="7387988"/>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Determine DOK of the standards</a:t>
          </a:r>
          <a:endParaRPr lang="en-US" sz="2400" kern="1200" dirty="0"/>
        </a:p>
      </dsp:txBody>
      <dsp:txXfrm rot="-5400000">
        <a:off x="841612" y="41214"/>
        <a:ext cx="7349839" cy="705198"/>
      </dsp:txXfrm>
    </dsp:sp>
    <dsp:sp modelId="{FF71A807-C66C-4BBD-81AD-6B10F5F5A4E4}">
      <dsp:nvSpPr>
        <dsp:cNvPr id="0" name=""/>
        <dsp:cNvSpPr/>
      </dsp:nvSpPr>
      <dsp:spPr>
        <a:xfrm rot="5400000">
          <a:off x="-180345" y="1238454"/>
          <a:ext cx="1202302" cy="841611"/>
        </a:xfrm>
        <a:prstGeom prst="chevron">
          <a:avLst/>
        </a:prstGeom>
        <a:solidFill>
          <a:schemeClr val="accent5">
            <a:hueOff val="5894893"/>
            <a:satOff val="-23950"/>
            <a:lumOff val="-5294"/>
            <a:alphaOff val="0"/>
          </a:schemeClr>
        </a:solidFill>
        <a:ln w="25400" cap="flat" cmpd="sng" algn="ctr">
          <a:solidFill>
            <a:schemeClr val="accent5">
              <a:hueOff val="5894893"/>
              <a:satOff val="-23950"/>
              <a:lumOff val="-529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2. </a:t>
          </a:r>
          <a:endParaRPr lang="en-US" sz="2300" kern="1200" dirty="0"/>
        </a:p>
      </dsp:txBody>
      <dsp:txXfrm rot="-5400000">
        <a:off x="1" y="1478915"/>
        <a:ext cx="841611" cy="360691"/>
      </dsp:txXfrm>
    </dsp:sp>
    <dsp:sp modelId="{AB7E1F83-17AE-4732-B0C5-CF57101D3CDD}">
      <dsp:nvSpPr>
        <dsp:cNvPr id="0" name=""/>
        <dsp:cNvSpPr/>
      </dsp:nvSpPr>
      <dsp:spPr>
        <a:xfrm rot="5400000">
          <a:off x="4144857" y="-2245137"/>
          <a:ext cx="781496" cy="7387988"/>
        </a:xfrm>
        <a:prstGeom prst="round2SameRect">
          <a:avLst/>
        </a:prstGeom>
        <a:solidFill>
          <a:schemeClr val="lt1">
            <a:alpha val="90000"/>
            <a:hueOff val="0"/>
            <a:satOff val="0"/>
            <a:lumOff val="0"/>
            <a:alphaOff val="0"/>
          </a:schemeClr>
        </a:solidFill>
        <a:ln w="25400" cap="flat" cmpd="sng" algn="ctr">
          <a:solidFill>
            <a:schemeClr val="accent5">
              <a:hueOff val="5894893"/>
              <a:satOff val="-23950"/>
              <a:lumOff val="-529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Review questioning techniques</a:t>
          </a:r>
          <a:endParaRPr lang="en-US" sz="2400" kern="1200" dirty="0"/>
        </a:p>
      </dsp:txBody>
      <dsp:txXfrm rot="-5400000">
        <a:off x="841612" y="1096257"/>
        <a:ext cx="7349839" cy="705198"/>
      </dsp:txXfrm>
    </dsp:sp>
    <dsp:sp modelId="{77CD5BE1-70A8-4974-B8A4-66FAB3A03000}">
      <dsp:nvSpPr>
        <dsp:cNvPr id="0" name=""/>
        <dsp:cNvSpPr/>
      </dsp:nvSpPr>
      <dsp:spPr>
        <a:xfrm rot="5400000">
          <a:off x="-180345" y="2293497"/>
          <a:ext cx="1202302" cy="841611"/>
        </a:xfrm>
        <a:prstGeom prst="chevron">
          <a:avLst/>
        </a:prstGeom>
        <a:solidFill>
          <a:schemeClr val="accent5">
            <a:hueOff val="11789787"/>
            <a:satOff val="-47901"/>
            <a:lumOff val="-10588"/>
            <a:alphaOff val="0"/>
          </a:schemeClr>
        </a:solidFill>
        <a:ln w="25400" cap="flat" cmpd="sng" algn="ctr">
          <a:solidFill>
            <a:schemeClr val="accent5">
              <a:hueOff val="11789787"/>
              <a:satOff val="-47901"/>
              <a:lumOff val="-1058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3.</a:t>
          </a:r>
          <a:endParaRPr lang="en-US" sz="2300" kern="1200" dirty="0"/>
        </a:p>
      </dsp:txBody>
      <dsp:txXfrm rot="-5400000">
        <a:off x="1" y="2533958"/>
        <a:ext cx="841611" cy="360691"/>
      </dsp:txXfrm>
    </dsp:sp>
    <dsp:sp modelId="{18EC1CB7-BFC9-4549-AF7F-2DB3205010F2}">
      <dsp:nvSpPr>
        <dsp:cNvPr id="0" name=""/>
        <dsp:cNvSpPr/>
      </dsp:nvSpPr>
      <dsp:spPr>
        <a:xfrm rot="5400000">
          <a:off x="4144857" y="-1190094"/>
          <a:ext cx="781496" cy="7387988"/>
        </a:xfrm>
        <a:prstGeom prst="round2SameRect">
          <a:avLst/>
        </a:prstGeom>
        <a:solidFill>
          <a:schemeClr val="lt1">
            <a:alpha val="90000"/>
            <a:hueOff val="0"/>
            <a:satOff val="0"/>
            <a:lumOff val="0"/>
            <a:alphaOff val="0"/>
          </a:schemeClr>
        </a:solidFill>
        <a:ln w="25400" cap="flat" cmpd="sng" algn="ctr">
          <a:solidFill>
            <a:schemeClr val="accent5">
              <a:hueOff val="11789787"/>
              <a:satOff val="-47901"/>
              <a:lumOff val="-1058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smtClean="0"/>
            <a:t>Become purposeful in planning questions</a:t>
          </a:r>
          <a:endParaRPr lang="en-US" sz="2400" kern="1200"/>
        </a:p>
      </dsp:txBody>
      <dsp:txXfrm rot="-5400000">
        <a:off x="841612" y="2151300"/>
        <a:ext cx="7349839" cy="705198"/>
      </dsp:txXfrm>
    </dsp:sp>
    <dsp:sp modelId="{0E5EE9E0-A776-4D76-8B80-963D9AD0EAF8}">
      <dsp:nvSpPr>
        <dsp:cNvPr id="0" name=""/>
        <dsp:cNvSpPr/>
      </dsp:nvSpPr>
      <dsp:spPr>
        <a:xfrm rot="5400000">
          <a:off x="-180345" y="3348540"/>
          <a:ext cx="1202302" cy="841611"/>
        </a:xfrm>
        <a:prstGeom prst="chevron">
          <a:avLst/>
        </a:prstGeom>
        <a:solidFill>
          <a:schemeClr val="accent5">
            <a:hueOff val="17684680"/>
            <a:satOff val="-71851"/>
            <a:lumOff val="-15882"/>
            <a:alphaOff val="0"/>
          </a:schemeClr>
        </a:solidFill>
        <a:ln w="25400" cap="flat" cmpd="sng" algn="ctr">
          <a:solidFill>
            <a:schemeClr val="accent5">
              <a:hueOff val="17684680"/>
              <a:satOff val="-71851"/>
              <a:lumOff val="-1588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4. </a:t>
          </a:r>
          <a:endParaRPr lang="en-US" sz="2300" kern="1200" dirty="0"/>
        </a:p>
      </dsp:txBody>
      <dsp:txXfrm rot="-5400000">
        <a:off x="1" y="3589001"/>
        <a:ext cx="841611" cy="360691"/>
      </dsp:txXfrm>
    </dsp:sp>
    <dsp:sp modelId="{C542D67B-564D-45CF-9F87-C6C65F566AE0}">
      <dsp:nvSpPr>
        <dsp:cNvPr id="0" name=""/>
        <dsp:cNvSpPr/>
      </dsp:nvSpPr>
      <dsp:spPr>
        <a:xfrm rot="5400000">
          <a:off x="4144857" y="-135050"/>
          <a:ext cx="781496" cy="7387988"/>
        </a:xfrm>
        <a:prstGeom prst="round2SameRect">
          <a:avLst/>
        </a:prstGeom>
        <a:solidFill>
          <a:schemeClr val="lt1">
            <a:alpha val="90000"/>
            <a:hueOff val="0"/>
            <a:satOff val="0"/>
            <a:lumOff val="0"/>
            <a:alphaOff val="0"/>
          </a:schemeClr>
        </a:solidFill>
        <a:ln w="25400" cap="flat" cmpd="sng" algn="ctr">
          <a:solidFill>
            <a:schemeClr val="accent5">
              <a:hueOff val="17684680"/>
              <a:satOff val="-71851"/>
              <a:lumOff val="-158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Determine the DOK of the questions to ensure they match</a:t>
          </a:r>
          <a:endParaRPr lang="en-US" sz="2400" kern="1200" dirty="0"/>
        </a:p>
      </dsp:txBody>
      <dsp:txXfrm rot="-5400000">
        <a:off x="841612" y="3206344"/>
        <a:ext cx="7349839" cy="705198"/>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6DDEC6-2DE5-4335-A843-3A4CCBD8223F}" type="datetimeFigureOut">
              <a:rPr lang="en-US" smtClean="0"/>
              <a:t>10/21/2014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9A5835-4AB4-42DD-9C9C-5884136548C6}" type="slidenum">
              <a:rPr lang="en-US" smtClean="0"/>
              <a:t>‹#›</a:t>
            </a:fld>
            <a:endParaRPr lang="en-US"/>
          </a:p>
        </p:txBody>
      </p:sp>
    </p:spTree>
    <p:extLst>
      <p:ext uri="{BB962C8B-B14F-4D97-AF65-F5344CB8AC3E}">
        <p14:creationId xmlns:p14="http://schemas.microsoft.com/office/powerpoint/2010/main" val="4272833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xfrm>
            <a:off x="934067" y="4336364"/>
            <a:ext cx="5032887" cy="411278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en-US" smtClean="0"/>
              <a:t>Read the standard and discuss with team members the DOK level. Reach consensus.</a:t>
            </a:r>
          </a:p>
          <a:p>
            <a:pPr algn="just"/>
            <a:endParaRPr lang="en-US" sz="400"/>
          </a:p>
          <a:p>
            <a:pPr algn="just">
              <a:spcAft>
                <a:spcPts val="599"/>
              </a:spcAft>
            </a:pPr>
            <a:r>
              <a:rPr lang="en-US" b="1" smtClean="0">
                <a:solidFill>
                  <a:srgbClr val="0040CC"/>
                </a:solidFill>
              </a:rPr>
              <a:t>When asked, the facilitator and/or table team members should hold up the number of fingers that reflects the DOK level selected by the table team.</a:t>
            </a:r>
          </a:p>
          <a:p>
            <a:pPr algn="just"/>
            <a:endParaRPr lang="en-US" sz="800"/>
          </a:p>
          <a:p>
            <a:pPr algn="just"/>
            <a:r>
              <a:rPr lang="en-US" smtClean="0"/>
              <a:t>Repeat the steps above for determining the DOK level for the correlating item.</a:t>
            </a:r>
          </a:p>
          <a:p>
            <a:endParaRPr lang="en-US" b="1" smtClean="0"/>
          </a:p>
          <a:p>
            <a:endParaRPr lang="en-US" b="1" smtClean="0"/>
          </a:p>
          <a:p>
            <a:pPr>
              <a:spcAft>
                <a:spcPts val="137"/>
              </a:spcAft>
            </a:pPr>
            <a:r>
              <a:rPr lang="en-US" sz="300" i="1"/>
              <a:t>Prompt groups to read the full slide before they begin discussion.  Remind them that they need to assess the DOK level for both the standard and for the assessment item.</a:t>
            </a:r>
            <a:endParaRPr lang="en-US" sz="300"/>
          </a:p>
          <a:p>
            <a:pPr>
              <a:spcAft>
                <a:spcPts val="137"/>
              </a:spcAft>
            </a:pPr>
            <a:r>
              <a:rPr lang="en-US" sz="300" i="1"/>
              <a:t>Allow groups time to discuss the two parts of the slide.  This should take three to four minutes.  As they begin to come to consensus, ask the recorder to hold up their choice for the parts, and then advance to the next slide.  Before advancing, reassure the groups that this is a time for discussion and to get the process of analyzing the standards and assessments in mind.  “Right” and “wrong” answers do not matter as much with these first few as developing an understanding of the levels and the way that the standards and items will be analyzed.</a:t>
            </a:r>
            <a:endParaRPr lang="en-US" sz="300" b="1"/>
          </a:p>
          <a:p>
            <a:endParaRPr lang="en-US" smtClean="0"/>
          </a:p>
        </p:txBody>
      </p:sp>
      <p:sp>
        <p:nvSpPr>
          <p:cNvPr id="163844" name="Slide Number Placeholder 3"/>
          <p:cNvSpPr>
            <a:spLocks noGrp="1"/>
          </p:cNvSpPr>
          <p:nvPr>
            <p:ph type="sldNum" sz="quarter" idx="5"/>
          </p:nvPr>
        </p:nvSpPr>
        <p:spPr/>
        <p:txBody>
          <a:bodyPr/>
          <a:lstStyle/>
          <a:p>
            <a:pPr defTabSz="915435">
              <a:defRPr/>
            </a:pPr>
            <a:fld id="{F9A848BB-5B83-4C7A-AA2A-8EF3C61EF200}" type="slidenum">
              <a:rPr lang="en-US" smtClean="0">
                <a:solidFill>
                  <a:srgbClr val="000000"/>
                </a:solidFill>
              </a:rPr>
              <a:pPr defTabSz="915435">
                <a:defRPr/>
              </a:pPr>
              <a:t>14</a:t>
            </a:fld>
            <a:endParaRPr lang="en-US" dirty="0" smtClean="0">
              <a:solidFill>
                <a:srgbClr val="000000"/>
              </a:solidFill>
            </a:endParaRPr>
          </a:p>
        </p:txBody>
      </p:sp>
    </p:spTree>
    <p:extLst>
      <p:ext uri="{BB962C8B-B14F-4D97-AF65-F5344CB8AC3E}">
        <p14:creationId xmlns:p14="http://schemas.microsoft.com/office/powerpoint/2010/main" val="3407950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xfrm>
            <a:off x="934067" y="4336364"/>
            <a:ext cx="5032887" cy="411278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en-US" smtClean="0"/>
              <a:t>Read the standard and discuss with team members the DOK level. Reach consensus.</a:t>
            </a:r>
          </a:p>
          <a:p>
            <a:pPr algn="just"/>
            <a:endParaRPr lang="en-US" sz="400"/>
          </a:p>
          <a:p>
            <a:pPr algn="just">
              <a:spcAft>
                <a:spcPts val="599"/>
              </a:spcAft>
            </a:pPr>
            <a:r>
              <a:rPr lang="en-US" b="1" smtClean="0">
                <a:solidFill>
                  <a:srgbClr val="0040CC"/>
                </a:solidFill>
              </a:rPr>
              <a:t>When asked, the facilitator and/or table team members should hold up the number of fingers that reflects the DOK level selected by the table team.</a:t>
            </a:r>
          </a:p>
          <a:p>
            <a:pPr algn="just"/>
            <a:endParaRPr lang="en-US" sz="800"/>
          </a:p>
          <a:p>
            <a:pPr algn="just"/>
            <a:r>
              <a:rPr lang="en-US" smtClean="0"/>
              <a:t>Repeat the steps above for determining the DOK level for the correlating item.</a:t>
            </a:r>
          </a:p>
          <a:p>
            <a:endParaRPr lang="en-US" b="1" smtClean="0"/>
          </a:p>
          <a:p>
            <a:endParaRPr lang="en-US" b="1" smtClean="0"/>
          </a:p>
          <a:p>
            <a:pPr>
              <a:spcAft>
                <a:spcPts val="137"/>
              </a:spcAft>
            </a:pPr>
            <a:r>
              <a:rPr lang="en-US" sz="300" i="1"/>
              <a:t>Prompt groups to read the full slide before they begin discussion.  Remind them that they need to assess the DOK level for both the standard and for the assessment item.</a:t>
            </a:r>
            <a:endParaRPr lang="en-US" sz="300"/>
          </a:p>
          <a:p>
            <a:pPr>
              <a:spcAft>
                <a:spcPts val="137"/>
              </a:spcAft>
            </a:pPr>
            <a:r>
              <a:rPr lang="en-US" sz="300" i="1"/>
              <a:t>Allow groups time to discuss the two parts of the slide.  This should take three to four minutes.  As they begin to come to consensus, ask the recorder to hold up their choice for the parts, and then advance to the next slide.  Before advancing, reassure the groups that this is a time for discussion and to get the process of analyzing the standards and assessments in mind.  “Right” and “wrong” answers do not matter as much with these first few as developing an understanding of the levels and the way that the standards and items will be analyzed.</a:t>
            </a:r>
            <a:endParaRPr lang="en-US" sz="300" b="1"/>
          </a:p>
          <a:p>
            <a:endParaRPr lang="en-US" smtClean="0"/>
          </a:p>
        </p:txBody>
      </p:sp>
      <p:sp>
        <p:nvSpPr>
          <p:cNvPr id="163844" name="Slide Number Placeholder 3"/>
          <p:cNvSpPr>
            <a:spLocks noGrp="1"/>
          </p:cNvSpPr>
          <p:nvPr>
            <p:ph type="sldNum" sz="quarter" idx="5"/>
          </p:nvPr>
        </p:nvSpPr>
        <p:spPr/>
        <p:txBody>
          <a:bodyPr/>
          <a:lstStyle/>
          <a:p>
            <a:pPr defTabSz="915435">
              <a:defRPr/>
            </a:pPr>
            <a:fld id="{F9A848BB-5B83-4C7A-AA2A-8EF3C61EF200}" type="slidenum">
              <a:rPr lang="en-US" smtClean="0">
                <a:solidFill>
                  <a:srgbClr val="000000"/>
                </a:solidFill>
              </a:rPr>
              <a:pPr defTabSz="915435">
                <a:defRPr/>
              </a:pPr>
              <a:t>15</a:t>
            </a:fld>
            <a:endParaRPr lang="en-US" dirty="0" smtClean="0">
              <a:solidFill>
                <a:srgbClr val="000000"/>
              </a:solidFill>
            </a:endParaRPr>
          </a:p>
        </p:txBody>
      </p:sp>
    </p:spTree>
    <p:extLst>
      <p:ext uri="{BB962C8B-B14F-4D97-AF65-F5344CB8AC3E}">
        <p14:creationId xmlns:p14="http://schemas.microsoft.com/office/powerpoint/2010/main" val="3683969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xfrm>
            <a:off x="934067" y="4336364"/>
            <a:ext cx="5032887" cy="411278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b="1" smtClean="0"/>
          </a:p>
          <a:p>
            <a:pPr>
              <a:spcAft>
                <a:spcPts val="137"/>
              </a:spcAft>
            </a:pPr>
            <a:r>
              <a:rPr lang="en-US" sz="300" i="1"/>
              <a:t>Prompt groups to read the full slide before they begin discussion.  Remind them that they need to assess the DOK level for both the standard and for the assessment item.</a:t>
            </a:r>
            <a:endParaRPr lang="en-US" sz="300"/>
          </a:p>
          <a:p>
            <a:pPr>
              <a:spcAft>
                <a:spcPts val="137"/>
              </a:spcAft>
            </a:pPr>
            <a:r>
              <a:rPr lang="en-US" sz="300" i="1"/>
              <a:t>Allow groups time to discuss the two parts of the slide.  This should take three to four minutes.  As they begin to come to consensus, ask the recorder to hold up their choice for the parts, and then advance to the next slide.  Before advancing, reassure the groups that this is a time for discussion and to get the process of analyzing the standards and assessments in mind.  “Right” and “wrong” answers do not matter as much with these first few as developing an understanding of the levels and the way that the standards and items will be analyzed.</a:t>
            </a:r>
            <a:endParaRPr lang="en-US" sz="300" b="1"/>
          </a:p>
          <a:p>
            <a:endParaRPr lang="en-US" smtClean="0"/>
          </a:p>
        </p:txBody>
      </p:sp>
      <p:sp>
        <p:nvSpPr>
          <p:cNvPr id="167940" name="Slide Number Placeholder 3"/>
          <p:cNvSpPr>
            <a:spLocks noGrp="1"/>
          </p:cNvSpPr>
          <p:nvPr>
            <p:ph type="sldNum" sz="quarter" idx="5"/>
          </p:nvPr>
        </p:nvSpPr>
        <p:spPr/>
        <p:txBody>
          <a:bodyPr/>
          <a:lstStyle/>
          <a:p>
            <a:pPr defTabSz="915435">
              <a:defRPr/>
            </a:pPr>
            <a:fld id="{A4A28857-D406-46B9-A697-CC46ECD6BAA2}" type="slidenum">
              <a:rPr lang="en-US" smtClean="0">
                <a:solidFill>
                  <a:srgbClr val="000000"/>
                </a:solidFill>
              </a:rPr>
              <a:pPr defTabSz="915435">
                <a:defRPr/>
              </a:pPr>
              <a:t>16</a:t>
            </a:fld>
            <a:endParaRPr lang="en-US" dirty="0" smtClean="0">
              <a:solidFill>
                <a:srgbClr val="000000"/>
              </a:solidFill>
            </a:endParaRPr>
          </a:p>
        </p:txBody>
      </p:sp>
    </p:spTree>
    <p:extLst>
      <p:ext uri="{BB962C8B-B14F-4D97-AF65-F5344CB8AC3E}">
        <p14:creationId xmlns:p14="http://schemas.microsoft.com/office/powerpoint/2010/main" val="630809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xfrm>
            <a:off x="934067" y="4336364"/>
            <a:ext cx="5032887" cy="411278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75108" name="Slide Number Placeholder 3"/>
          <p:cNvSpPr>
            <a:spLocks noGrp="1"/>
          </p:cNvSpPr>
          <p:nvPr>
            <p:ph type="sldNum" sz="quarter" idx="5"/>
          </p:nvPr>
        </p:nvSpPr>
        <p:spPr/>
        <p:txBody>
          <a:bodyPr/>
          <a:lstStyle/>
          <a:p>
            <a:pPr defTabSz="915435">
              <a:defRPr/>
            </a:pPr>
            <a:fld id="{3DA7C45F-AF26-423A-B90A-6DDD1EF91E8C}" type="slidenum">
              <a:rPr lang="en-US" smtClean="0">
                <a:solidFill>
                  <a:srgbClr val="000000"/>
                </a:solidFill>
              </a:rPr>
              <a:pPr defTabSz="915435">
                <a:defRPr/>
              </a:pPr>
              <a:t>17</a:t>
            </a:fld>
            <a:endParaRPr lang="en-US" dirty="0" smtClean="0">
              <a:solidFill>
                <a:srgbClr val="000000"/>
              </a:solidFill>
            </a:endParaRPr>
          </a:p>
        </p:txBody>
      </p:sp>
    </p:spTree>
    <p:extLst>
      <p:ext uri="{BB962C8B-B14F-4D97-AF65-F5344CB8AC3E}">
        <p14:creationId xmlns:p14="http://schemas.microsoft.com/office/powerpoint/2010/main" val="3858049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xfrm>
            <a:off x="934067" y="4336364"/>
            <a:ext cx="5032887" cy="411278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en-US" smtClean="0"/>
              <a:t>Read the standard and discuss with team members the DOK level. Reach consensus.</a:t>
            </a:r>
          </a:p>
          <a:p>
            <a:pPr algn="just"/>
            <a:endParaRPr lang="en-US" sz="400"/>
          </a:p>
          <a:p>
            <a:pPr algn="just">
              <a:spcAft>
                <a:spcPts val="599"/>
              </a:spcAft>
            </a:pPr>
            <a:r>
              <a:rPr lang="en-US" b="1" smtClean="0">
                <a:solidFill>
                  <a:srgbClr val="0040CC"/>
                </a:solidFill>
              </a:rPr>
              <a:t>When asked, the facilitator and/or table team members should hold up the number of fingers that reflects the DOK level selected by the table team.</a:t>
            </a:r>
          </a:p>
          <a:p>
            <a:pPr algn="just"/>
            <a:endParaRPr lang="en-US" sz="800"/>
          </a:p>
          <a:p>
            <a:pPr algn="just"/>
            <a:r>
              <a:rPr lang="en-US" smtClean="0"/>
              <a:t>Repeat the steps above for determining the DOK level for the correlating item.</a:t>
            </a:r>
          </a:p>
          <a:p>
            <a:endParaRPr lang="en-US" b="1" smtClean="0"/>
          </a:p>
          <a:p>
            <a:endParaRPr lang="en-US" b="1" smtClean="0"/>
          </a:p>
          <a:p>
            <a:pPr>
              <a:spcAft>
                <a:spcPts val="137"/>
              </a:spcAft>
            </a:pPr>
            <a:r>
              <a:rPr lang="en-US" sz="300" i="1"/>
              <a:t>Prompt groups to read the full slide before they begin discussion.  Remind them that they need to assess the DOK level for both the standard and for the assessment item.</a:t>
            </a:r>
            <a:endParaRPr lang="en-US" sz="300"/>
          </a:p>
          <a:p>
            <a:pPr>
              <a:spcAft>
                <a:spcPts val="137"/>
              </a:spcAft>
            </a:pPr>
            <a:r>
              <a:rPr lang="en-US" sz="300" i="1"/>
              <a:t>Allow groups time to discuss the two parts of the slide.  This should take three to four minutes.  As they begin to come to consensus, ask the recorder to hold up their choice for the parts, and then advance to the next slide.  Before advancing, reassure the groups that this is a time for discussion and to get the process of analyzing the standards and assessments in mind.  “Right” and “wrong” answers do not matter as much with these first few as developing an understanding of the levels and the way that the standards and items will be analyzed.</a:t>
            </a:r>
            <a:endParaRPr lang="en-US" sz="300" b="1"/>
          </a:p>
          <a:p>
            <a:endParaRPr lang="en-US" smtClean="0"/>
          </a:p>
        </p:txBody>
      </p:sp>
      <p:sp>
        <p:nvSpPr>
          <p:cNvPr id="163844" name="Slide Number Placeholder 3"/>
          <p:cNvSpPr>
            <a:spLocks noGrp="1"/>
          </p:cNvSpPr>
          <p:nvPr>
            <p:ph type="sldNum" sz="quarter" idx="5"/>
          </p:nvPr>
        </p:nvSpPr>
        <p:spPr/>
        <p:txBody>
          <a:bodyPr/>
          <a:lstStyle/>
          <a:p>
            <a:pPr defTabSz="915435">
              <a:defRPr/>
            </a:pPr>
            <a:fld id="{F9A848BB-5B83-4C7A-AA2A-8EF3C61EF200}" type="slidenum">
              <a:rPr lang="en-US" smtClean="0">
                <a:solidFill>
                  <a:srgbClr val="000000"/>
                </a:solidFill>
              </a:rPr>
              <a:pPr defTabSz="915435">
                <a:defRPr/>
              </a:pPr>
              <a:t>18</a:t>
            </a:fld>
            <a:endParaRPr lang="en-US" dirty="0" smtClean="0">
              <a:solidFill>
                <a:srgbClr val="000000"/>
              </a:solidFill>
            </a:endParaRPr>
          </a:p>
        </p:txBody>
      </p:sp>
    </p:spTree>
    <p:extLst>
      <p:ext uri="{BB962C8B-B14F-4D97-AF65-F5344CB8AC3E}">
        <p14:creationId xmlns:p14="http://schemas.microsoft.com/office/powerpoint/2010/main" val="3468669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xfrm>
            <a:off x="934067" y="4336364"/>
            <a:ext cx="5032887" cy="411278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37"/>
              </a:spcAft>
            </a:pPr>
            <a:r>
              <a:rPr lang="en-US" sz="300"/>
              <a:t>Discuss briefly within your groups your ratings in comparison to the levels that Webb assigned to each of the parts of this sample.</a:t>
            </a:r>
          </a:p>
          <a:p>
            <a:pPr>
              <a:spcAft>
                <a:spcPts val="137"/>
              </a:spcAft>
            </a:pPr>
            <a:r>
              <a:rPr lang="en-US" sz="300"/>
              <a:t>The standard for this example is a level three.  It calls for the students to analyze and/or evaluate the author’s use of persuasive techniques.  This requires students to work at the strategic thinking level or complex reasoning level.  They must draw on their knowledge of persuasive techniques (recall) and to be able to interpret the writing and use of those techniques.  It also requires students to analyze and interpret a given passage which moves it to a level three standard.</a:t>
            </a:r>
          </a:p>
          <a:p>
            <a:pPr>
              <a:spcAft>
                <a:spcPts val="137"/>
              </a:spcAft>
            </a:pPr>
            <a:r>
              <a:rPr lang="en-US" sz="300"/>
              <a:t>For the assessment item, students are given a passage from the text.  They must understand that by repeating the word “honorable” in his speech, Marc Antony is not being literal but is creating verbal irony.  His use of honorable in this way must be interpreted from the text.  This level of first recognizing the repetition as a figurative device then understanding the purpose of its use in context and finally interpreting the intent of the author shows a match between the level called for in the standard and the assessment item.</a:t>
            </a:r>
          </a:p>
          <a:p>
            <a:pPr>
              <a:spcAft>
                <a:spcPts val="137"/>
              </a:spcAft>
            </a:pPr>
            <a:r>
              <a:rPr lang="en-US" sz="300"/>
              <a:t>This example would represent a match between the intent of the standard and the assessment item since we want the assessment item to be written at or above that of the standard.</a:t>
            </a:r>
          </a:p>
          <a:p>
            <a:pPr>
              <a:spcAft>
                <a:spcPts val="137"/>
              </a:spcAft>
            </a:pPr>
            <a:r>
              <a:rPr lang="en-US" sz="300"/>
              <a:t>Let’s look at another example.  Again, discuss the DOK level of both the standard and the item independently and then be prepared to share your evaluation.</a:t>
            </a:r>
            <a:endParaRPr lang="en-US" smtClean="0"/>
          </a:p>
        </p:txBody>
      </p:sp>
      <p:sp>
        <p:nvSpPr>
          <p:cNvPr id="169988" name="Slide Number Placeholder 3"/>
          <p:cNvSpPr>
            <a:spLocks noGrp="1"/>
          </p:cNvSpPr>
          <p:nvPr>
            <p:ph type="sldNum" sz="quarter" idx="5"/>
          </p:nvPr>
        </p:nvSpPr>
        <p:spPr/>
        <p:txBody>
          <a:bodyPr/>
          <a:lstStyle/>
          <a:p>
            <a:pPr defTabSz="915435">
              <a:defRPr/>
            </a:pPr>
            <a:fld id="{46D06A25-3A47-44B9-A6BB-5BEA8296869D}" type="slidenum">
              <a:rPr lang="en-US" smtClean="0">
                <a:solidFill>
                  <a:srgbClr val="000000"/>
                </a:solidFill>
              </a:rPr>
              <a:pPr defTabSz="915435">
                <a:defRPr/>
              </a:pPr>
              <a:t>19</a:t>
            </a:fld>
            <a:endParaRPr lang="en-US" dirty="0" smtClean="0">
              <a:solidFill>
                <a:srgbClr val="000000"/>
              </a:solidFill>
            </a:endParaRPr>
          </a:p>
        </p:txBody>
      </p:sp>
    </p:spTree>
    <p:extLst>
      <p:ext uri="{BB962C8B-B14F-4D97-AF65-F5344CB8AC3E}">
        <p14:creationId xmlns:p14="http://schemas.microsoft.com/office/powerpoint/2010/main" val="2302686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0E7772B-4388-4674-91C6-2C075C510222}"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99EA893-7D57-4466-8C78-8B89C9AF617B}"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E7772B-4388-4674-91C6-2C075C510222}"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9EA893-7D57-4466-8C78-8B89C9AF617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0E7772B-4388-4674-91C6-2C075C510222}"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9EA893-7D57-4466-8C78-8B89C9AF617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E7772B-4388-4674-91C6-2C075C510222}" type="datetimeFigureOut">
              <a:rPr lang="en-US" smtClean="0"/>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9EA893-7D57-4466-8C78-8B89C9AF617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0E7772B-4388-4674-91C6-2C075C510222}" type="datetimeFigureOut">
              <a:rPr lang="en-US" smtClean="0"/>
              <a:t>10/21/2014</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9EA893-7D57-4466-8C78-8B89C9AF617B}"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E7772B-4388-4674-91C6-2C075C510222}"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9EA893-7D57-4466-8C78-8B89C9AF617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0E7772B-4388-4674-91C6-2C075C510222}" type="datetimeFigureOut">
              <a:rPr lang="en-US" smtClean="0"/>
              <a:t>10/21/2014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9EA893-7D57-4466-8C78-8B89C9AF617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E7772B-4388-4674-91C6-2C075C510222}" type="datetimeFigureOut">
              <a:rPr lang="en-US" smtClean="0"/>
              <a:t>10/21/2014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9EA893-7D57-4466-8C78-8B89C9AF617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0E7772B-4388-4674-91C6-2C075C510222}" type="datetimeFigureOut">
              <a:rPr lang="en-US" smtClean="0"/>
              <a:t>10/21/2014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9EA893-7D57-4466-8C78-8B89C9AF617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0E7772B-4388-4674-91C6-2C075C510222}" type="datetimeFigureOut">
              <a:rPr lang="en-US" smtClean="0"/>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9EA893-7D57-4466-8C78-8B89C9AF617B}"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90E7772B-4388-4674-91C6-2C075C510222}" type="datetimeFigureOut">
              <a:rPr lang="en-US" smtClean="0"/>
              <a:t>10/21/2014</a:t>
            </a:fld>
            <a:endParaRPr lang="en-US"/>
          </a:p>
        </p:txBody>
      </p:sp>
      <p:sp>
        <p:nvSpPr>
          <p:cNvPr id="7" name="Slide Number Placeholder 6"/>
          <p:cNvSpPr>
            <a:spLocks noGrp="1"/>
          </p:cNvSpPr>
          <p:nvPr>
            <p:ph type="sldNum" sz="quarter" idx="12"/>
          </p:nvPr>
        </p:nvSpPr>
        <p:spPr/>
        <p:txBody>
          <a:bodyPr/>
          <a:lstStyle/>
          <a:p>
            <a:fld id="{299EA893-7D57-4466-8C78-8B89C9AF617B}"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0E7772B-4388-4674-91C6-2C075C510222}" type="datetimeFigureOut">
              <a:rPr lang="en-US" smtClean="0"/>
              <a:t>10/21/2014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99EA893-7D57-4466-8C78-8B89C9AF617B}"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slideLayout" Target="../slideLayouts/slideLayout2.xml"/><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805" y="4572000"/>
            <a:ext cx="6553200" cy="685800"/>
          </a:xfrm>
        </p:spPr>
        <p:txBody>
          <a:bodyPr>
            <a:noAutofit/>
          </a:bodyPr>
          <a:lstStyle/>
          <a:p>
            <a:r>
              <a:rPr lang="en-US" sz="1200" dirty="0" smtClean="0"/>
              <a:t>Melissa Thomas</a:t>
            </a:r>
          </a:p>
          <a:p>
            <a:r>
              <a:rPr lang="en-US" sz="1200" dirty="0" smtClean="0"/>
              <a:t>Assessment and Data Response Facilitator</a:t>
            </a:r>
          </a:p>
          <a:p>
            <a:r>
              <a:rPr lang="en-US" sz="1100" cap="none" dirty="0" smtClean="0"/>
              <a:t>melissa.thomas@henry.k12.ga.us</a:t>
            </a:r>
            <a:endParaRPr lang="en-US" sz="1100" cap="none" dirty="0"/>
          </a:p>
        </p:txBody>
      </p:sp>
      <p:sp>
        <p:nvSpPr>
          <p:cNvPr id="2" name="Title 1"/>
          <p:cNvSpPr>
            <a:spLocks noGrp="1"/>
          </p:cNvSpPr>
          <p:nvPr>
            <p:ph type="ctrTitle"/>
          </p:nvPr>
        </p:nvSpPr>
        <p:spPr>
          <a:xfrm>
            <a:off x="665018" y="3200400"/>
            <a:ext cx="6629400" cy="838201"/>
          </a:xfrm>
        </p:spPr>
        <p:txBody>
          <a:bodyPr/>
          <a:lstStyle/>
          <a:p>
            <a:r>
              <a:rPr lang="en-US" dirty="0" smtClean="0"/>
              <a:t>Depth of Knowledge</a:t>
            </a:r>
            <a:endParaRPr lang="en-US" dirty="0"/>
          </a:p>
        </p:txBody>
      </p:sp>
      <p:pic>
        <p:nvPicPr>
          <p:cNvPr id="1026" name="Picture 2" descr="C:\Documents and Settings\melissa.thomas\Local Settings\Temp\Temporary Internet Files\Content.IE5\OB5ZXFR9\MC90008902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754865"/>
            <a:ext cx="1364285" cy="1815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6701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Dok</a:t>
            </a:r>
            <a:r>
              <a:rPr lang="en-US" dirty="0" smtClean="0"/>
              <a:t> level 4</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Characteristics:</a:t>
            </a:r>
          </a:p>
          <a:p>
            <a:pPr lvl="1"/>
            <a:r>
              <a:rPr lang="en-US" dirty="0"/>
              <a:t>S</a:t>
            </a:r>
            <a:r>
              <a:rPr lang="en-US" dirty="0" smtClean="0"/>
              <a:t>ynthesis </a:t>
            </a:r>
          </a:p>
          <a:p>
            <a:pPr lvl="1"/>
            <a:r>
              <a:rPr lang="en-US" dirty="0" smtClean="0"/>
              <a:t>Reflection </a:t>
            </a:r>
          </a:p>
          <a:p>
            <a:pPr lvl="1"/>
            <a:r>
              <a:rPr lang="en-US" dirty="0" smtClean="0"/>
              <a:t>Adjusting plans </a:t>
            </a:r>
            <a:r>
              <a:rPr lang="en-US" b="1" dirty="0" smtClean="0"/>
              <a:t>over time</a:t>
            </a:r>
          </a:p>
          <a:p>
            <a:pPr lvl="1"/>
            <a:r>
              <a:rPr lang="en-US" dirty="0" smtClean="0"/>
              <a:t>Real-world problems with unpredictable outcomes</a:t>
            </a:r>
          </a:p>
          <a:p>
            <a:pPr lvl="1"/>
            <a:endParaRPr lang="en-US" dirty="0"/>
          </a:p>
          <a:p>
            <a:r>
              <a:rPr lang="en-US" dirty="0" smtClean="0"/>
              <a:t>Activities:</a:t>
            </a:r>
          </a:p>
          <a:p>
            <a:pPr lvl="1"/>
            <a:r>
              <a:rPr lang="en-US" dirty="0" smtClean="0"/>
              <a:t>Tasks that require change of action due to new information</a:t>
            </a:r>
          </a:p>
          <a:p>
            <a:pPr lvl="1"/>
            <a:r>
              <a:rPr lang="en-US" dirty="0" smtClean="0"/>
              <a:t>Internships</a:t>
            </a:r>
          </a:p>
          <a:p>
            <a:pPr lvl="1"/>
            <a:r>
              <a:rPr lang="en-US" dirty="0" smtClean="0"/>
              <a:t>Persuasion</a:t>
            </a:r>
          </a:p>
          <a:p>
            <a:pPr lvl="1"/>
            <a:r>
              <a:rPr lang="en-US" dirty="0"/>
              <a:t>Creating graphs/charts that require students to include/exclude information and make sense of the information </a:t>
            </a:r>
            <a:r>
              <a:rPr lang="en-US" dirty="0" smtClean="0"/>
              <a:t>not given </a:t>
            </a:r>
            <a:r>
              <a:rPr lang="en-US" dirty="0"/>
              <a:t>by instructor</a:t>
            </a:r>
          </a:p>
          <a:p>
            <a:pPr lvl="1"/>
            <a:endParaRPr lang="en-US" dirty="0" smtClean="0"/>
          </a:p>
          <a:p>
            <a:pPr lvl="1"/>
            <a:endParaRPr lang="en-US" dirty="0"/>
          </a:p>
        </p:txBody>
      </p:sp>
    </p:spTree>
    <p:extLst>
      <p:ext uri="{BB962C8B-B14F-4D97-AF65-F5344CB8AC3E}">
        <p14:creationId xmlns:p14="http://schemas.microsoft.com/office/powerpoint/2010/main" val="3031638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Webb’s DOK = context of Verb</a:t>
            </a:r>
            <a:endParaRPr lang="en-US" dirty="0"/>
          </a:p>
        </p:txBody>
      </p:sp>
      <p:sp>
        <p:nvSpPr>
          <p:cNvPr id="3" name="Content Placeholder 2"/>
          <p:cNvSpPr>
            <a:spLocks noGrp="1"/>
          </p:cNvSpPr>
          <p:nvPr>
            <p:ph idx="1"/>
          </p:nvPr>
        </p:nvSpPr>
        <p:spPr/>
        <p:txBody>
          <a:bodyPr>
            <a:normAutofit fontScale="85000" lnSpcReduction="20000"/>
          </a:bodyPr>
          <a:lstStyle/>
          <a:p>
            <a:pPr>
              <a:buFont typeface="Arial" charset="0"/>
              <a:buNone/>
              <a:defRPr/>
            </a:pPr>
            <a:r>
              <a:rPr lang="en-US" dirty="0">
                <a:solidFill>
                  <a:schemeClr val="tx1">
                    <a:lumMod val="85000"/>
                    <a:lumOff val="15000"/>
                  </a:schemeClr>
                </a:solidFill>
              </a:rPr>
              <a:t>DOK is NOT determined by the verb, but the context in which the verb is used and the depth of thinking required. </a:t>
            </a:r>
          </a:p>
          <a:p>
            <a:pPr>
              <a:buFont typeface="Arial" charset="0"/>
              <a:buNone/>
              <a:defRPr/>
            </a:pPr>
            <a:endParaRPr lang="en-US" dirty="0">
              <a:solidFill>
                <a:schemeClr val="tx1">
                  <a:lumMod val="85000"/>
                  <a:lumOff val="15000"/>
                </a:schemeClr>
              </a:solidFill>
            </a:endParaRPr>
          </a:p>
          <a:p>
            <a:pPr algn="ctr">
              <a:spcAft>
                <a:spcPts val="401"/>
              </a:spcAft>
              <a:buNone/>
              <a:defRPr/>
            </a:pPr>
            <a:r>
              <a:rPr lang="en-US" b="1" dirty="0">
                <a:solidFill>
                  <a:schemeClr val="tx1">
                    <a:lumMod val="85000"/>
                    <a:lumOff val="15000"/>
                  </a:schemeClr>
                </a:solidFill>
              </a:rPr>
              <a:t>Same verb—used at three DOK levels</a:t>
            </a:r>
            <a:endParaRPr lang="en-US" sz="2000" b="1" dirty="0">
              <a:solidFill>
                <a:schemeClr val="tx1">
                  <a:lumMod val="85000"/>
                  <a:lumOff val="15000"/>
                </a:schemeClr>
              </a:solidFill>
            </a:endParaRPr>
          </a:p>
          <a:p>
            <a:pPr algn="just">
              <a:spcBef>
                <a:spcPts val="801"/>
              </a:spcBef>
              <a:spcAft>
                <a:spcPts val="801"/>
              </a:spcAft>
              <a:defRPr/>
            </a:pPr>
            <a:r>
              <a:rPr lang="en-US" b="1" dirty="0">
                <a:solidFill>
                  <a:schemeClr val="tx1">
                    <a:lumMod val="85000"/>
                    <a:lumOff val="15000"/>
                  </a:schemeClr>
                </a:solidFill>
              </a:rPr>
              <a:t>DOK 1- </a:t>
            </a:r>
            <a:r>
              <a:rPr lang="en-US" b="1" i="1" dirty="0">
                <a:solidFill>
                  <a:schemeClr val="tx1">
                    <a:lumMod val="85000"/>
                    <a:lumOff val="15000"/>
                  </a:schemeClr>
                </a:solidFill>
              </a:rPr>
              <a:t>Describe two characteristics of a simile and two characteristics of a metaphor. (Simple recall)</a:t>
            </a:r>
          </a:p>
          <a:p>
            <a:pPr algn="just">
              <a:spcBef>
                <a:spcPts val="801"/>
              </a:spcBef>
              <a:spcAft>
                <a:spcPts val="801"/>
              </a:spcAft>
              <a:defRPr/>
            </a:pPr>
            <a:r>
              <a:rPr lang="en-US" b="1" dirty="0">
                <a:solidFill>
                  <a:schemeClr val="accent2">
                    <a:lumMod val="75000"/>
                  </a:schemeClr>
                </a:solidFill>
              </a:rPr>
              <a:t>DOK 2- </a:t>
            </a:r>
            <a:r>
              <a:rPr lang="en-US" b="1" i="1" dirty="0">
                <a:solidFill>
                  <a:schemeClr val="accent2">
                    <a:lumMod val="75000"/>
                  </a:schemeClr>
                </a:solidFill>
              </a:rPr>
              <a:t>Describe the difference between a simile and the metaphor.   (Requires cognitive processing to determine the differences between the two figurative devices)</a:t>
            </a:r>
          </a:p>
          <a:p>
            <a:pPr algn="just">
              <a:spcBef>
                <a:spcPts val="801"/>
              </a:spcBef>
              <a:spcAft>
                <a:spcPts val="801"/>
              </a:spcAft>
              <a:defRPr/>
            </a:pPr>
            <a:r>
              <a:rPr lang="en-US" b="1" dirty="0">
                <a:solidFill>
                  <a:schemeClr val="accent6"/>
                </a:solidFill>
              </a:rPr>
              <a:t>DOK 3 - </a:t>
            </a:r>
            <a:r>
              <a:rPr lang="en-US" b="1" i="1" dirty="0">
                <a:solidFill>
                  <a:schemeClr val="accent6"/>
                </a:solidFill>
              </a:rPr>
              <a:t>Describe the difference between how the poet uses the simile and the metaphor to portray the child in the poem. (Requires deep understanding of the figurative devices and an analysis of how the poet uses them)</a:t>
            </a:r>
          </a:p>
          <a:p>
            <a:endParaRPr lang="en-US" dirty="0"/>
          </a:p>
        </p:txBody>
      </p:sp>
    </p:spTree>
    <p:extLst>
      <p:ext uri="{BB962C8B-B14F-4D97-AF65-F5344CB8AC3E}">
        <p14:creationId xmlns:p14="http://schemas.microsoft.com/office/powerpoint/2010/main" val="4150569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a:t>
            </a:r>
            <a:endParaRPr lang="en-US" dirty="0"/>
          </a:p>
        </p:txBody>
      </p:sp>
      <p:pic>
        <p:nvPicPr>
          <p:cNvPr id="2055" name="Picture 7" descr="C:\Documents and Settings\melissa.thomas\Local Settings\Temp\Temporary Internet Files\Content.IE5\GMB50FYL\MC90007871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0967" y="2438400"/>
            <a:ext cx="1622066" cy="3934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7880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Webb’s </a:t>
            </a:r>
            <a:r>
              <a:rPr lang="en-US" dirty="0" err="1" smtClean="0"/>
              <a:t>Dok</a:t>
            </a:r>
            <a:r>
              <a:rPr lang="en-US" dirty="0" smtClean="0"/>
              <a:t> levels</a:t>
            </a:r>
            <a:endParaRPr lang="en-US" dirty="0"/>
          </a:p>
        </p:txBody>
      </p:sp>
      <p:sp>
        <p:nvSpPr>
          <p:cNvPr id="3" name="Content Placeholder 2"/>
          <p:cNvSpPr>
            <a:spLocks noGrp="1"/>
          </p:cNvSpPr>
          <p:nvPr>
            <p:ph idx="1"/>
          </p:nvPr>
        </p:nvSpPr>
        <p:spPr/>
        <p:txBody>
          <a:bodyPr>
            <a:normAutofit lnSpcReduction="10000"/>
          </a:bodyPr>
          <a:lstStyle/>
          <a:p>
            <a:pPr>
              <a:lnSpc>
                <a:spcPct val="120000"/>
              </a:lnSpc>
              <a:spcAft>
                <a:spcPts val="801"/>
              </a:spcAft>
              <a:defRPr/>
            </a:pPr>
            <a:r>
              <a:rPr lang="en-US" b="1" i="1" dirty="0"/>
              <a:t>Measures</a:t>
            </a:r>
            <a:r>
              <a:rPr lang="en-US" dirty="0"/>
              <a:t> rigor and cognitive complexity </a:t>
            </a:r>
          </a:p>
          <a:p>
            <a:pPr>
              <a:lnSpc>
                <a:spcPct val="120000"/>
              </a:lnSpc>
              <a:spcAft>
                <a:spcPts val="801"/>
              </a:spcAft>
              <a:defRPr/>
            </a:pPr>
            <a:r>
              <a:rPr lang="en-US" dirty="0"/>
              <a:t>If students cannot perform at the DOK level they have not mastered the standard</a:t>
            </a:r>
          </a:p>
          <a:p>
            <a:pPr>
              <a:lnSpc>
                <a:spcPct val="120000"/>
              </a:lnSpc>
              <a:spcAft>
                <a:spcPts val="801"/>
              </a:spcAft>
              <a:defRPr/>
            </a:pPr>
            <a:r>
              <a:rPr lang="en-US" dirty="0"/>
              <a:t>Levels of DOK progress in steps; a student cannot reach a higher DOK level unless he has first mastered a lower DOK level</a:t>
            </a:r>
          </a:p>
          <a:p>
            <a:pPr>
              <a:lnSpc>
                <a:spcPct val="120000"/>
              </a:lnSpc>
              <a:spcAft>
                <a:spcPts val="801"/>
              </a:spcAft>
              <a:defRPr/>
            </a:pPr>
            <a:r>
              <a:rPr lang="en-US" dirty="0"/>
              <a:t>Provides a method to ensure the intent of the standard and the level of complexity required by that standard matches the assessment items </a:t>
            </a:r>
          </a:p>
        </p:txBody>
      </p:sp>
    </p:spTree>
    <p:extLst>
      <p:ext uri="{BB962C8B-B14F-4D97-AF65-F5344CB8AC3E}">
        <p14:creationId xmlns:p14="http://schemas.microsoft.com/office/powerpoint/2010/main" val="27906502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1"/>
          <p:cNvSpPr txBox="1">
            <a:spLocks/>
          </p:cNvSpPr>
          <p:nvPr/>
        </p:nvSpPr>
        <p:spPr bwMode="auto">
          <a:xfrm>
            <a:off x="284053" y="539462"/>
            <a:ext cx="8559185" cy="906606"/>
          </a:xfrm>
          <a:prstGeom prst="rect">
            <a:avLst/>
          </a:prstGeom>
          <a:noFill/>
          <a:ln w="9525">
            <a:noFill/>
            <a:miter lim="800000"/>
            <a:headEnd/>
            <a:tailEnd/>
          </a:ln>
        </p:spPr>
        <p:txBody>
          <a:bodyPr lIns="91430" tIns="45714" rIns="91430" bIns="45714" anchor="ctr"/>
          <a:lstStyle/>
          <a:p>
            <a:pPr algn="ctr" defTabSz="913898" eaLnBrk="0" hangingPunct="0">
              <a:defRPr/>
            </a:pPr>
            <a:r>
              <a:rPr lang="en-US" sz="3700" b="1" dirty="0">
                <a:latin typeface="+mj-lt"/>
              </a:rPr>
              <a:t>Name That </a:t>
            </a:r>
            <a:r>
              <a:rPr lang="en-US" sz="3700" b="1" cap="all" dirty="0">
                <a:latin typeface="+mj-lt"/>
              </a:rPr>
              <a:t>DOK</a:t>
            </a:r>
            <a:endParaRPr lang="en-US" sz="3700" b="1" cap="all" dirty="0">
              <a:latin typeface="Calibri" pitchFamily="34" charset="0"/>
            </a:endParaRPr>
          </a:p>
        </p:txBody>
      </p:sp>
      <p:sp>
        <p:nvSpPr>
          <p:cNvPr id="4" name="Subtitle 2"/>
          <p:cNvSpPr txBox="1">
            <a:spLocks/>
          </p:cNvSpPr>
          <p:nvPr/>
        </p:nvSpPr>
        <p:spPr bwMode="auto">
          <a:xfrm>
            <a:off x="455321" y="1446068"/>
            <a:ext cx="8275132" cy="4496234"/>
          </a:xfrm>
          <a:prstGeom prst="rect">
            <a:avLst/>
          </a:prstGeom>
          <a:noFill/>
          <a:ln>
            <a:noFill/>
          </a:ln>
          <a:extLst/>
        </p:spPr>
        <p:txBody>
          <a:bodyPr lIns="91430" tIns="45714" rIns="91430" bIns="45714">
            <a:normAutofit/>
          </a:bodyPr>
          <a:lstStyle>
            <a:lvl1pPr marL="255588" indent="-255588" algn="l" defTabSz="684213"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555625" indent="-212725" algn="l" defTabSz="684213" rtl="0" eaLnBrk="0" fontAlgn="base" hangingPunct="0">
              <a:spcBef>
                <a:spcPct val="20000"/>
              </a:spcBef>
              <a:spcAft>
                <a:spcPct val="0"/>
              </a:spcAft>
              <a:buFont typeface="Arial" charset="0"/>
              <a:buChar char="–"/>
              <a:defRPr sz="2100" kern="1200">
                <a:solidFill>
                  <a:schemeClr val="tx1"/>
                </a:solidFill>
                <a:latin typeface="+mn-lt"/>
                <a:ea typeface="+mn-ea"/>
                <a:cs typeface="+mn-cs"/>
              </a:defRPr>
            </a:lvl2pPr>
            <a:lvl3pPr marL="854075" indent="-169863" algn="l" defTabSz="684213"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196975" indent="-169863" algn="l" defTabSz="684213" rtl="0" eaLnBrk="0" fontAlgn="base" hangingPunct="0">
              <a:spcBef>
                <a:spcPct val="20000"/>
              </a:spcBef>
              <a:spcAft>
                <a:spcPct val="0"/>
              </a:spcAft>
              <a:buFont typeface="Arial" charset="0"/>
              <a:buChar char="–"/>
              <a:defRPr sz="1500" kern="1200">
                <a:solidFill>
                  <a:schemeClr val="tx1"/>
                </a:solidFill>
                <a:latin typeface="+mn-lt"/>
                <a:ea typeface="+mn-ea"/>
                <a:cs typeface="+mn-cs"/>
              </a:defRPr>
            </a:lvl4pPr>
            <a:lvl5pPr marL="1539875" indent="-169863" algn="l" defTabSz="684213" rtl="0" eaLnBrk="0" fontAlgn="base" hangingPunct="0">
              <a:spcBef>
                <a:spcPct val="20000"/>
              </a:spcBef>
              <a:spcAft>
                <a:spcPct val="0"/>
              </a:spcAft>
              <a:buFont typeface="Arial" charset="0"/>
              <a:buChar char="»"/>
              <a:defRPr sz="1500" kern="1200">
                <a:solidFill>
                  <a:schemeClr val="tx1"/>
                </a:solidFill>
                <a:latin typeface="+mn-lt"/>
                <a:ea typeface="+mn-ea"/>
                <a:cs typeface="+mn-cs"/>
              </a:defRPr>
            </a:lvl5pPr>
            <a:lvl6pPr marL="1882430"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4689"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66949"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09209"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224766" indent="-224766">
              <a:buFont typeface="Arial" pitchFamily="34" charset="0"/>
              <a:buChar char="•"/>
              <a:defRPr/>
            </a:pPr>
            <a:endParaRPr lang="en-US" sz="2300" dirty="0"/>
          </a:p>
          <a:p>
            <a:pPr marL="224766" indent="-224766">
              <a:buNone/>
              <a:defRPr/>
            </a:pPr>
            <a:endParaRPr lang="en-US" sz="2300" dirty="0"/>
          </a:p>
          <a:p>
            <a:pPr marL="224766" indent="-224766">
              <a:buNone/>
              <a:defRPr/>
            </a:pPr>
            <a:endParaRPr lang="en-US" sz="2300" dirty="0"/>
          </a:p>
          <a:p>
            <a:pPr>
              <a:buFont typeface="Arial" pitchFamily="34" charset="0"/>
              <a:buChar char="•"/>
              <a:defRPr/>
            </a:pPr>
            <a:endParaRPr lang="en-US" sz="2000" dirty="0"/>
          </a:p>
        </p:txBody>
      </p:sp>
      <p:sp>
        <p:nvSpPr>
          <p:cNvPr id="44037" name="Slide Number Placeholder 5"/>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BC64273C-EA9D-4E34-9690-01D65669B9C3}" type="slidenum">
              <a:rPr lang="en-US"/>
              <a:pPr>
                <a:defRPr/>
              </a:pPr>
              <a:t>14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537206886"/>
              </p:ext>
            </p:extLst>
          </p:nvPr>
        </p:nvGraphicFramePr>
        <p:xfrm>
          <a:off x="382219" y="1981200"/>
          <a:ext cx="8421336" cy="2087689"/>
        </p:xfrm>
        <a:graphic>
          <a:graphicData uri="http://schemas.openxmlformats.org/drawingml/2006/table">
            <a:tbl>
              <a:tblPr/>
              <a:tblGrid>
                <a:gridCol w="1351584"/>
                <a:gridCol w="5334000"/>
                <a:gridCol w="1735752"/>
              </a:tblGrid>
              <a:tr h="186577">
                <a:tc>
                  <a:txBody>
                    <a:bodyPr/>
                    <a:lstStyle/>
                    <a:p>
                      <a:pPr marL="0" marR="0" algn="ctr">
                        <a:lnSpc>
                          <a:spcPct val="115000"/>
                        </a:lnSpc>
                        <a:spcBef>
                          <a:spcPts val="0"/>
                        </a:spcBef>
                        <a:spcAft>
                          <a:spcPts val="0"/>
                        </a:spcAft>
                      </a:pPr>
                      <a:endParaRPr lang="en-US" sz="16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684506" rtl="0" eaLnBrk="1" fontAlgn="auto" latinLnBrk="0" hangingPunct="1">
                        <a:lnSpc>
                          <a:spcPct val="115000"/>
                        </a:lnSpc>
                        <a:spcBef>
                          <a:spcPts val="0"/>
                        </a:spcBef>
                        <a:spcAft>
                          <a:spcPts val="0"/>
                        </a:spcAft>
                        <a:buClrTx/>
                        <a:buSzTx/>
                        <a:buFontTx/>
                        <a:buNone/>
                        <a:tabLst/>
                        <a:defRPr/>
                      </a:pPr>
                      <a:r>
                        <a:rPr lang="en-US" sz="1600" b="1" baseline="0" dirty="0" smtClean="0">
                          <a:latin typeface="+mn-lt"/>
                          <a:ea typeface="Calibri"/>
                          <a:cs typeface="Times New Roman"/>
                        </a:rPr>
                        <a:t>CTAE Standard and Item</a:t>
                      </a: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200" b="1" dirty="0" smtClean="0">
                          <a:latin typeface="+mn-lt"/>
                          <a:ea typeface="Calibri"/>
                          <a:cs typeface="Times New Roman"/>
                        </a:rPr>
                        <a:t>DOK Level</a:t>
                      </a:r>
                      <a:endParaRPr lang="en-US" sz="22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159">
                <a:tc>
                  <a:txBody>
                    <a:bodyPr/>
                    <a:lstStyle/>
                    <a:p>
                      <a:pPr marL="0" marR="0">
                        <a:lnSpc>
                          <a:spcPct val="115000"/>
                        </a:lnSpc>
                        <a:spcBef>
                          <a:spcPts val="0"/>
                        </a:spcBef>
                        <a:spcAft>
                          <a:spcPts val="0"/>
                        </a:spcAft>
                      </a:pPr>
                      <a:r>
                        <a:rPr lang="en-US" sz="1900" b="1" dirty="0" smtClean="0">
                          <a:latin typeface="+mn-lt"/>
                          <a:ea typeface="Calibri"/>
                          <a:cs typeface="Times New Roman"/>
                        </a:rPr>
                        <a:t>Standard</a:t>
                      </a:r>
                      <a:endParaRPr lang="en-US" sz="16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400" kern="1200" baseline="0" dirty="0" smtClean="0">
                          <a:solidFill>
                            <a:schemeClr val="tx1"/>
                          </a:solidFill>
                          <a:latin typeface="+mn-lt"/>
                          <a:ea typeface="+mn-ea"/>
                          <a:cs typeface="+mn-cs"/>
                        </a:rPr>
                        <a:t>Demonstrate the steps of Basic Life Support (BLS) and First Aid.</a:t>
                      </a:r>
                      <a:endParaRPr lang="en-US" sz="24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400" b="1" dirty="0" smtClean="0">
                          <a:latin typeface="+mn-lt"/>
                          <a:ea typeface="Calibri"/>
                          <a:cs typeface="Times New Roman"/>
                        </a:rPr>
                        <a:t>?</a:t>
                      </a:r>
                      <a:endParaRPr lang="en-US" sz="44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0973">
                <a:tc>
                  <a:txBody>
                    <a:bodyPr/>
                    <a:lstStyle/>
                    <a:p>
                      <a:pPr marL="0" marR="0">
                        <a:lnSpc>
                          <a:spcPct val="115000"/>
                        </a:lnSpc>
                        <a:spcBef>
                          <a:spcPts val="0"/>
                        </a:spcBef>
                        <a:spcAft>
                          <a:spcPts val="0"/>
                        </a:spcAft>
                      </a:pPr>
                      <a:r>
                        <a:rPr lang="en-US" sz="1900" b="1" dirty="0" smtClean="0">
                          <a:latin typeface="+mn-lt"/>
                          <a:ea typeface="Calibri"/>
                          <a:cs typeface="Times New Roman"/>
                        </a:rPr>
                        <a:t>Item/Task</a:t>
                      </a:r>
                      <a:endParaRPr lang="en-US" sz="16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200" kern="1200" baseline="0" dirty="0" smtClean="0">
                          <a:solidFill>
                            <a:schemeClr val="tx1"/>
                          </a:solidFill>
                          <a:latin typeface="+mn-lt"/>
                          <a:ea typeface="+mn-ea"/>
                          <a:cs typeface="+mn-cs"/>
                        </a:rPr>
                        <a:t>List the steps of CPR in the correct order.</a:t>
                      </a:r>
                      <a:endParaRPr lang="en-US" sz="22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4506" rtl="0" eaLnBrk="1" fontAlgn="auto" latinLnBrk="0" hangingPunct="1">
                        <a:lnSpc>
                          <a:spcPct val="115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prstClr val="black"/>
                          </a:solidFill>
                          <a:effectLst/>
                          <a:uLnTx/>
                          <a:uFillTx/>
                          <a:latin typeface="+mn-lt"/>
                          <a:ea typeface="Calibri"/>
                          <a:cs typeface="Times New Roman"/>
                        </a:rPr>
                        <a:t>?</a:t>
                      </a: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5863" name="Rectangle 8"/>
          <p:cNvSpPr>
            <a:spLocks noChangeArrowheads="1"/>
          </p:cNvSpPr>
          <p:nvPr/>
        </p:nvSpPr>
        <p:spPr bwMode="auto">
          <a:xfrm>
            <a:off x="4273327" y="5790768"/>
            <a:ext cx="4569911" cy="523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2138" tIns="61069" rIns="122138" bIns="61069">
            <a:spAutoFit/>
          </a:bodyPr>
          <a:lstStyle/>
          <a:p>
            <a:pPr algn="r"/>
            <a:r>
              <a:rPr lang="en-US" sz="1300">
                <a:solidFill>
                  <a:srgbClr val="000000"/>
                </a:solidFill>
              </a:rPr>
              <a:t>Adapted from CCA Reading Support Materials - Kentucky Department of Education</a:t>
            </a:r>
          </a:p>
        </p:txBody>
      </p:sp>
    </p:spTree>
    <p:extLst>
      <p:ext uri="{BB962C8B-B14F-4D97-AF65-F5344CB8AC3E}">
        <p14:creationId xmlns:p14="http://schemas.microsoft.com/office/powerpoint/2010/main" val="3953288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1"/>
          <p:cNvSpPr txBox="1">
            <a:spLocks/>
          </p:cNvSpPr>
          <p:nvPr/>
        </p:nvSpPr>
        <p:spPr bwMode="auto">
          <a:xfrm>
            <a:off x="321390" y="539462"/>
            <a:ext cx="8409064" cy="906606"/>
          </a:xfrm>
          <a:prstGeom prst="rect">
            <a:avLst/>
          </a:prstGeom>
          <a:noFill/>
          <a:ln w="9525">
            <a:noFill/>
            <a:miter lim="800000"/>
            <a:headEnd/>
            <a:tailEnd/>
          </a:ln>
        </p:spPr>
        <p:txBody>
          <a:bodyPr lIns="91430" tIns="45714" rIns="91430" bIns="45714" anchor="ctr"/>
          <a:lstStyle/>
          <a:p>
            <a:pPr algn="ctr" defTabSz="913898" eaLnBrk="0" hangingPunct="0">
              <a:defRPr/>
            </a:pPr>
            <a:r>
              <a:rPr lang="en-US" sz="3700" b="1" dirty="0">
                <a:latin typeface="+mj-lt"/>
              </a:rPr>
              <a:t>Name That </a:t>
            </a:r>
            <a:r>
              <a:rPr lang="en-US" sz="3700" b="1" cap="all" dirty="0">
                <a:latin typeface="+mj-lt"/>
              </a:rPr>
              <a:t>DOK</a:t>
            </a:r>
            <a:endParaRPr lang="en-US" sz="3700" b="1" cap="all" dirty="0">
              <a:latin typeface="Calibri" pitchFamily="34" charset="0"/>
            </a:endParaRPr>
          </a:p>
        </p:txBody>
      </p:sp>
      <p:sp>
        <p:nvSpPr>
          <p:cNvPr id="4" name="Subtitle 2"/>
          <p:cNvSpPr txBox="1">
            <a:spLocks/>
          </p:cNvSpPr>
          <p:nvPr/>
        </p:nvSpPr>
        <p:spPr bwMode="auto">
          <a:xfrm>
            <a:off x="455321" y="1446068"/>
            <a:ext cx="8275132" cy="4496234"/>
          </a:xfrm>
          <a:prstGeom prst="rect">
            <a:avLst/>
          </a:prstGeom>
          <a:noFill/>
          <a:ln>
            <a:noFill/>
          </a:ln>
          <a:extLst/>
        </p:spPr>
        <p:txBody>
          <a:bodyPr lIns="91430" tIns="45714" rIns="91430" bIns="45714">
            <a:normAutofit/>
          </a:bodyPr>
          <a:lstStyle>
            <a:lvl1pPr marL="255588" indent="-255588" algn="l" defTabSz="684213"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555625" indent="-212725" algn="l" defTabSz="684213" rtl="0" eaLnBrk="0" fontAlgn="base" hangingPunct="0">
              <a:spcBef>
                <a:spcPct val="20000"/>
              </a:spcBef>
              <a:spcAft>
                <a:spcPct val="0"/>
              </a:spcAft>
              <a:buFont typeface="Arial" charset="0"/>
              <a:buChar char="–"/>
              <a:defRPr sz="2100" kern="1200">
                <a:solidFill>
                  <a:schemeClr val="tx1"/>
                </a:solidFill>
                <a:latin typeface="+mn-lt"/>
                <a:ea typeface="+mn-ea"/>
                <a:cs typeface="+mn-cs"/>
              </a:defRPr>
            </a:lvl2pPr>
            <a:lvl3pPr marL="854075" indent="-169863" algn="l" defTabSz="684213"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196975" indent="-169863" algn="l" defTabSz="684213" rtl="0" eaLnBrk="0" fontAlgn="base" hangingPunct="0">
              <a:spcBef>
                <a:spcPct val="20000"/>
              </a:spcBef>
              <a:spcAft>
                <a:spcPct val="0"/>
              </a:spcAft>
              <a:buFont typeface="Arial" charset="0"/>
              <a:buChar char="–"/>
              <a:defRPr sz="1500" kern="1200">
                <a:solidFill>
                  <a:schemeClr val="tx1"/>
                </a:solidFill>
                <a:latin typeface="+mn-lt"/>
                <a:ea typeface="+mn-ea"/>
                <a:cs typeface="+mn-cs"/>
              </a:defRPr>
            </a:lvl4pPr>
            <a:lvl5pPr marL="1539875" indent="-169863" algn="l" defTabSz="684213" rtl="0" eaLnBrk="0" fontAlgn="base" hangingPunct="0">
              <a:spcBef>
                <a:spcPct val="20000"/>
              </a:spcBef>
              <a:spcAft>
                <a:spcPct val="0"/>
              </a:spcAft>
              <a:buFont typeface="Arial" charset="0"/>
              <a:buChar char="»"/>
              <a:defRPr sz="1500" kern="1200">
                <a:solidFill>
                  <a:schemeClr val="tx1"/>
                </a:solidFill>
                <a:latin typeface="+mn-lt"/>
                <a:ea typeface="+mn-ea"/>
                <a:cs typeface="+mn-cs"/>
              </a:defRPr>
            </a:lvl5pPr>
            <a:lvl6pPr marL="1882430"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4689"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66949"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09209"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224766" indent="-224766">
              <a:buFont typeface="Arial" pitchFamily="34" charset="0"/>
              <a:buChar char="•"/>
              <a:defRPr/>
            </a:pPr>
            <a:endParaRPr lang="en-US" sz="2300" dirty="0"/>
          </a:p>
          <a:p>
            <a:pPr marL="224766" indent="-224766">
              <a:buNone/>
              <a:defRPr/>
            </a:pPr>
            <a:endParaRPr lang="en-US" sz="2300" dirty="0"/>
          </a:p>
          <a:p>
            <a:pPr marL="224766" indent="-224766">
              <a:buNone/>
              <a:defRPr/>
            </a:pPr>
            <a:endParaRPr lang="en-US" sz="2300" dirty="0"/>
          </a:p>
          <a:p>
            <a:pPr>
              <a:buFont typeface="Arial" pitchFamily="34" charset="0"/>
              <a:buChar char="•"/>
              <a:defRPr/>
            </a:pPr>
            <a:endParaRPr lang="en-US" sz="2000" dirty="0"/>
          </a:p>
        </p:txBody>
      </p:sp>
      <p:sp>
        <p:nvSpPr>
          <p:cNvPr id="44037" name="Slide Number Placeholder 5"/>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BC64273C-EA9D-4E34-9690-01D65669B9C3}" type="slidenum">
              <a:rPr lang="en-US"/>
              <a:pPr>
                <a:defRPr/>
              </a:pPr>
              <a:t>15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182226497"/>
              </p:ext>
            </p:extLst>
          </p:nvPr>
        </p:nvGraphicFramePr>
        <p:xfrm>
          <a:off x="382219" y="1981200"/>
          <a:ext cx="8421336" cy="2087689"/>
        </p:xfrm>
        <a:graphic>
          <a:graphicData uri="http://schemas.openxmlformats.org/drawingml/2006/table">
            <a:tbl>
              <a:tblPr/>
              <a:tblGrid>
                <a:gridCol w="1351584"/>
                <a:gridCol w="5334000"/>
                <a:gridCol w="1735752"/>
              </a:tblGrid>
              <a:tr h="186577">
                <a:tc>
                  <a:txBody>
                    <a:bodyPr/>
                    <a:lstStyle/>
                    <a:p>
                      <a:pPr marL="0" marR="0" algn="ctr">
                        <a:lnSpc>
                          <a:spcPct val="115000"/>
                        </a:lnSpc>
                        <a:spcBef>
                          <a:spcPts val="0"/>
                        </a:spcBef>
                        <a:spcAft>
                          <a:spcPts val="0"/>
                        </a:spcAft>
                      </a:pPr>
                      <a:endParaRPr lang="en-US" sz="16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684506" rtl="0" eaLnBrk="1" fontAlgn="auto" latinLnBrk="0" hangingPunct="1">
                        <a:lnSpc>
                          <a:spcPct val="115000"/>
                        </a:lnSpc>
                        <a:spcBef>
                          <a:spcPts val="0"/>
                        </a:spcBef>
                        <a:spcAft>
                          <a:spcPts val="0"/>
                        </a:spcAft>
                        <a:buClrTx/>
                        <a:buSzTx/>
                        <a:buFontTx/>
                        <a:buNone/>
                        <a:tabLst/>
                        <a:defRPr/>
                      </a:pPr>
                      <a:r>
                        <a:rPr lang="en-US" sz="1600" b="1" baseline="0" dirty="0" smtClean="0">
                          <a:latin typeface="+mn-lt"/>
                          <a:ea typeface="Calibri"/>
                          <a:cs typeface="Times New Roman"/>
                        </a:rPr>
                        <a:t>CTAE Standard and Item</a:t>
                      </a: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200" b="1" dirty="0" smtClean="0">
                          <a:latin typeface="+mn-lt"/>
                          <a:ea typeface="Calibri"/>
                          <a:cs typeface="Times New Roman"/>
                        </a:rPr>
                        <a:t>DOK Level</a:t>
                      </a:r>
                      <a:endParaRPr lang="en-US" sz="22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159">
                <a:tc>
                  <a:txBody>
                    <a:bodyPr/>
                    <a:lstStyle/>
                    <a:p>
                      <a:pPr marL="0" marR="0">
                        <a:lnSpc>
                          <a:spcPct val="115000"/>
                        </a:lnSpc>
                        <a:spcBef>
                          <a:spcPts val="0"/>
                        </a:spcBef>
                        <a:spcAft>
                          <a:spcPts val="0"/>
                        </a:spcAft>
                      </a:pPr>
                      <a:r>
                        <a:rPr lang="en-US" sz="1900" b="1" dirty="0" smtClean="0">
                          <a:latin typeface="+mn-lt"/>
                          <a:ea typeface="Calibri"/>
                          <a:cs typeface="Times New Roman"/>
                        </a:rPr>
                        <a:t>Standard</a:t>
                      </a:r>
                      <a:endParaRPr lang="en-US" sz="16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400" kern="1200" baseline="0" dirty="0" smtClean="0">
                          <a:solidFill>
                            <a:schemeClr val="tx1"/>
                          </a:solidFill>
                          <a:latin typeface="+mn-lt"/>
                          <a:ea typeface="+mn-ea"/>
                          <a:cs typeface="+mn-cs"/>
                        </a:rPr>
                        <a:t>Demonstrate the steps of Basic Life Support (BLS) and First Aid.</a:t>
                      </a:r>
                      <a:endParaRPr lang="en-US" sz="24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400" b="1" dirty="0" smtClean="0">
                          <a:latin typeface="+mn-lt"/>
                          <a:ea typeface="Calibri"/>
                          <a:cs typeface="Times New Roman"/>
                        </a:rPr>
                        <a:t>2</a:t>
                      </a:r>
                      <a:endParaRPr lang="en-US" sz="44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0973">
                <a:tc>
                  <a:txBody>
                    <a:bodyPr/>
                    <a:lstStyle/>
                    <a:p>
                      <a:pPr marL="0" marR="0">
                        <a:lnSpc>
                          <a:spcPct val="115000"/>
                        </a:lnSpc>
                        <a:spcBef>
                          <a:spcPts val="0"/>
                        </a:spcBef>
                        <a:spcAft>
                          <a:spcPts val="0"/>
                        </a:spcAft>
                      </a:pPr>
                      <a:r>
                        <a:rPr lang="en-US" sz="1900" b="1" dirty="0" smtClean="0">
                          <a:latin typeface="+mn-lt"/>
                          <a:ea typeface="Calibri"/>
                          <a:cs typeface="Times New Roman"/>
                        </a:rPr>
                        <a:t>Item/Task</a:t>
                      </a:r>
                      <a:endParaRPr lang="en-US" sz="16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200" kern="1200" baseline="0" dirty="0" smtClean="0">
                          <a:solidFill>
                            <a:schemeClr val="tx1"/>
                          </a:solidFill>
                          <a:latin typeface="+mn-lt"/>
                          <a:ea typeface="+mn-ea"/>
                          <a:cs typeface="+mn-cs"/>
                        </a:rPr>
                        <a:t>List the steps of CPR in the correct order.</a:t>
                      </a:r>
                      <a:endParaRPr lang="en-US" sz="22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4506" rtl="0" eaLnBrk="1" fontAlgn="auto" latinLnBrk="0" hangingPunct="1">
                        <a:lnSpc>
                          <a:spcPct val="115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prstClr val="black"/>
                          </a:solidFill>
                          <a:effectLst/>
                          <a:uLnTx/>
                          <a:uFillTx/>
                          <a:latin typeface="+mn-lt"/>
                          <a:ea typeface="Calibri"/>
                          <a:cs typeface="Times New Roman"/>
                        </a:rPr>
                        <a:t>2</a:t>
                      </a: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Content Placeholder 3"/>
          <p:cNvSpPr>
            <a:spLocks noGrp="1"/>
          </p:cNvSpPr>
          <p:nvPr>
            <p:ph idx="1"/>
          </p:nvPr>
        </p:nvSpPr>
        <p:spPr>
          <a:xfrm>
            <a:off x="343580" y="4191000"/>
            <a:ext cx="8498614" cy="1957820"/>
          </a:xfrm>
        </p:spPr>
        <p:txBody>
          <a:bodyPr>
            <a:normAutofit fontScale="85000" lnSpcReduction="20000"/>
          </a:bodyPr>
          <a:lstStyle/>
          <a:p>
            <a:pPr marL="365753" indent="-283458">
              <a:spcBef>
                <a:spcPts val="600"/>
              </a:spcBef>
              <a:buNone/>
              <a:defRPr/>
            </a:pPr>
            <a:r>
              <a:rPr lang="en-US" sz="2100" b="1" u="sng" dirty="0"/>
              <a:t>Explanation</a:t>
            </a:r>
            <a:endParaRPr lang="en-US" sz="2100" dirty="0"/>
          </a:p>
          <a:p>
            <a:pPr marL="365753" indent="-283458">
              <a:spcBef>
                <a:spcPct val="0"/>
              </a:spcBef>
              <a:buNone/>
              <a:defRPr/>
            </a:pPr>
            <a:r>
              <a:rPr lang="en-US" sz="1900" b="1" dirty="0"/>
              <a:t>Standard – DOK </a:t>
            </a:r>
            <a:r>
              <a:rPr lang="en-US" sz="1900" b="1" dirty="0" smtClean="0"/>
              <a:t>2</a:t>
            </a:r>
            <a:r>
              <a:rPr lang="en-US" sz="1900" dirty="0" smtClean="0"/>
              <a:t> This standard requires basic recall of CPR skills and asks students to demonstrate the skills. The highest level of DOK is a level 2. </a:t>
            </a:r>
            <a:endParaRPr lang="en-US" sz="1900" dirty="0"/>
          </a:p>
          <a:p>
            <a:pPr marL="365753" indent="-283458">
              <a:spcBef>
                <a:spcPts val="600"/>
              </a:spcBef>
              <a:buNone/>
              <a:defRPr/>
            </a:pPr>
            <a:r>
              <a:rPr lang="en-US" sz="1900" b="1" dirty="0"/>
              <a:t>Item - DOK </a:t>
            </a:r>
            <a:r>
              <a:rPr lang="en-US" sz="1900" b="1" dirty="0" smtClean="0"/>
              <a:t>2</a:t>
            </a:r>
            <a:r>
              <a:rPr lang="en-US" sz="1900" dirty="0" smtClean="0"/>
              <a:t>. </a:t>
            </a:r>
            <a:r>
              <a:rPr lang="en-US" sz="1900" dirty="0"/>
              <a:t>It requires the student to </a:t>
            </a:r>
            <a:r>
              <a:rPr lang="en-US" sz="1900" dirty="0" smtClean="0"/>
              <a:t>recall the steps of CPR, but then raises the depth by asking students to evaluate the order of the steps. By asking this question as an open response question, it raises the level to a 2 (multiple choice could have brought it to a 1). There is only one right answer.</a:t>
            </a:r>
            <a:endParaRPr lang="en-US" sz="1900" dirty="0"/>
          </a:p>
          <a:p>
            <a:pPr marL="365753" indent="-283458" algn="r">
              <a:spcBef>
                <a:spcPts val="801"/>
              </a:spcBef>
              <a:buNone/>
              <a:defRPr/>
            </a:pPr>
            <a:r>
              <a:rPr lang="en-US" sz="1300" dirty="0" smtClean="0">
                <a:solidFill>
                  <a:srgbClr val="000000"/>
                </a:solidFill>
              </a:rPr>
              <a:t>Adapted from the </a:t>
            </a:r>
            <a:r>
              <a:rPr lang="en-US" sz="1300" dirty="0" err="1" smtClean="0">
                <a:solidFill>
                  <a:srgbClr val="000000"/>
                </a:solidFill>
              </a:rPr>
              <a:t>GaDOE</a:t>
            </a:r>
            <a:r>
              <a:rPr lang="en-US" sz="1300" dirty="0" smtClean="0">
                <a:solidFill>
                  <a:srgbClr val="000000"/>
                </a:solidFill>
              </a:rPr>
              <a:t> Item Bank</a:t>
            </a:r>
            <a:endParaRPr lang="en-US" sz="1300" dirty="0">
              <a:solidFill>
                <a:srgbClr val="000000"/>
              </a:solidFill>
            </a:endParaRPr>
          </a:p>
          <a:p>
            <a:pPr marL="365753" indent="-283458">
              <a:spcBef>
                <a:spcPts val="600"/>
              </a:spcBef>
              <a:buNone/>
              <a:defRPr/>
            </a:pPr>
            <a:endParaRPr lang="en-US" sz="1500" dirty="0"/>
          </a:p>
        </p:txBody>
      </p:sp>
    </p:spTree>
    <p:extLst>
      <p:ext uri="{BB962C8B-B14F-4D97-AF65-F5344CB8AC3E}">
        <p14:creationId xmlns:p14="http://schemas.microsoft.com/office/powerpoint/2010/main" val="2857875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1"/>
          <p:cNvSpPr txBox="1">
            <a:spLocks/>
          </p:cNvSpPr>
          <p:nvPr/>
        </p:nvSpPr>
        <p:spPr bwMode="auto">
          <a:xfrm>
            <a:off x="284053" y="685800"/>
            <a:ext cx="8617667" cy="662420"/>
          </a:xfrm>
          <a:prstGeom prst="rect">
            <a:avLst/>
          </a:prstGeom>
          <a:noFill/>
          <a:ln w="9525">
            <a:noFill/>
            <a:miter lim="800000"/>
            <a:headEnd/>
            <a:tailEnd/>
          </a:ln>
        </p:spPr>
        <p:txBody>
          <a:bodyPr lIns="91430" tIns="45714" rIns="91430" bIns="45714" anchor="ctr"/>
          <a:lstStyle/>
          <a:p>
            <a:pPr algn="ctr" defTabSz="913898" eaLnBrk="0" hangingPunct="0">
              <a:defRPr/>
            </a:pPr>
            <a:r>
              <a:rPr lang="en-US" sz="3700" b="1" cap="all" dirty="0">
                <a:latin typeface="+mj-lt"/>
              </a:rPr>
              <a:t>n</a:t>
            </a:r>
            <a:r>
              <a:rPr lang="en-US" sz="3700" b="1" dirty="0">
                <a:latin typeface="+mj-lt"/>
              </a:rPr>
              <a:t>ame</a:t>
            </a:r>
            <a:r>
              <a:rPr lang="en-US" sz="3700" b="1" cap="all" dirty="0">
                <a:latin typeface="+mj-lt"/>
              </a:rPr>
              <a:t> t</a:t>
            </a:r>
            <a:r>
              <a:rPr lang="en-US" sz="3700" b="1" dirty="0">
                <a:latin typeface="+mj-lt"/>
              </a:rPr>
              <a:t>hat</a:t>
            </a:r>
            <a:r>
              <a:rPr lang="en-US" sz="3700" b="1" cap="all" dirty="0">
                <a:latin typeface="+mj-lt"/>
              </a:rPr>
              <a:t> DOK </a:t>
            </a:r>
            <a:endParaRPr lang="en-US" sz="3700" b="1" cap="all" dirty="0">
              <a:latin typeface="Calibri" pitchFamily="34" charset="0"/>
            </a:endParaRPr>
          </a:p>
        </p:txBody>
      </p:sp>
      <p:sp>
        <p:nvSpPr>
          <p:cNvPr id="4" name="Subtitle 2"/>
          <p:cNvSpPr txBox="1">
            <a:spLocks/>
          </p:cNvSpPr>
          <p:nvPr/>
        </p:nvSpPr>
        <p:spPr bwMode="auto">
          <a:xfrm>
            <a:off x="455321" y="1446068"/>
            <a:ext cx="8275132" cy="4496234"/>
          </a:xfrm>
          <a:prstGeom prst="rect">
            <a:avLst/>
          </a:prstGeom>
          <a:noFill/>
          <a:ln>
            <a:noFill/>
          </a:ln>
          <a:extLst/>
        </p:spPr>
        <p:txBody>
          <a:bodyPr lIns="91430" tIns="45714" rIns="91430" bIns="45714">
            <a:normAutofit/>
          </a:bodyPr>
          <a:lstStyle>
            <a:lvl1pPr marL="255588" indent="-255588" algn="l" defTabSz="684213"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555625" indent="-212725" algn="l" defTabSz="684213" rtl="0" eaLnBrk="0" fontAlgn="base" hangingPunct="0">
              <a:spcBef>
                <a:spcPct val="20000"/>
              </a:spcBef>
              <a:spcAft>
                <a:spcPct val="0"/>
              </a:spcAft>
              <a:buFont typeface="Arial" charset="0"/>
              <a:buChar char="–"/>
              <a:defRPr sz="2100" kern="1200">
                <a:solidFill>
                  <a:schemeClr val="tx1"/>
                </a:solidFill>
                <a:latin typeface="+mn-lt"/>
                <a:ea typeface="+mn-ea"/>
                <a:cs typeface="+mn-cs"/>
              </a:defRPr>
            </a:lvl2pPr>
            <a:lvl3pPr marL="854075" indent="-169863" algn="l" defTabSz="684213"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196975" indent="-169863" algn="l" defTabSz="684213" rtl="0" eaLnBrk="0" fontAlgn="base" hangingPunct="0">
              <a:spcBef>
                <a:spcPct val="20000"/>
              </a:spcBef>
              <a:spcAft>
                <a:spcPct val="0"/>
              </a:spcAft>
              <a:buFont typeface="Arial" charset="0"/>
              <a:buChar char="–"/>
              <a:defRPr sz="1500" kern="1200">
                <a:solidFill>
                  <a:schemeClr val="tx1"/>
                </a:solidFill>
                <a:latin typeface="+mn-lt"/>
                <a:ea typeface="+mn-ea"/>
                <a:cs typeface="+mn-cs"/>
              </a:defRPr>
            </a:lvl4pPr>
            <a:lvl5pPr marL="1539875" indent="-169863" algn="l" defTabSz="684213" rtl="0" eaLnBrk="0" fontAlgn="base" hangingPunct="0">
              <a:spcBef>
                <a:spcPct val="20000"/>
              </a:spcBef>
              <a:spcAft>
                <a:spcPct val="0"/>
              </a:spcAft>
              <a:buFont typeface="Arial" charset="0"/>
              <a:buChar char="»"/>
              <a:defRPr sz="1500" kern="1200">
                <a:solidFill>
                  <a:schemeClr val="tx1"/>
                </a:solidFill>
                <a:latin typeface="+mn-lt"/>
                <a:ea typeface="+mn-ea"/>
                <a:cs typeface="+mn-cs"/>
              </a:defRPr>
            </a:lvl5pPr>
            <a:lvl6pPr marL="1882430"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4689"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66949"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09209"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224766" indent="-224766">
              <a:buFont typeface="Arial" pitchFamily="34" charset="0"/>
              <a:buChar char="•"/>
              <a:defRPr/>
            </a:pPr>
            <a:endParaRPr lang="en-US" sz="2300" dirty="0"/>
          </a:p>
          <a:p>
            <a:pPr marL="224766" indent="-224766">
              <a:buNone/>
              <a:defRPr/>
            </a:pPr>
            <a:endParaRPr lang="en-US" sz="2300" dirty="0"/>
          </a:p>
          <a:p>
            <a:pPr marL="224766" indent="-224766">
              <a:buNone/>
              <a:defRPr/>
            </a:pPr>
            <a:endParaRPr lang="en-US" sz="2300" dirty="0"/>
          </a:p>
          <a:p>
            <a:pPr>
              <a:buFont typeface="Arial" pitchFamily="34" charset="0"/>
              <a:buChar char="•"/>
              <a:defRPr/>
            </a:pPr>
            <a:endParaRPr lang="en-US" sz="2000" dirty="0"/>
          </a:p>
        </p:txBody>
      </p:sp>
      <p:sp>
        <p:nvSpPr>
          <p:cNvPr id="48133" name="Slide Number Placeholder 5"/>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E6D85315-48C1-4EA5-9B35-04F2232EF053}" type="slidenum">
              <a:rPr lang="en-US"/>
              <a:pPr>
                <a:defRPr/>
              </a:pPr>
              <a:t>16</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104491733"/>
              </p:ext>
            </p:extLst>
          </p:nvPr>
        </p:nvGraphicFramePr>
        <p:xfrm>
          <a:off x="309117" y="1676400"/>
          <a:ext cx="8421336" cy="3840480"/>
        </p:xfrm>
        <a:graphic>
          <a:graphicData uri="http://schemas.openxmlformats.org/drawingml/2006/table">
            <a:tbl>
              <a:tblPr/>
              <a:tblGrid>
                <a:gridCol w="1319244"/>
                <a:gridCol w="5525370"/>
                <a:gridCol w="1576722"/>
              </a:tblGrid>
              <a:tr h="409447">
                <a:tc>
                  <a:txBody>
                    <a:bodyPr/>
                    <a:lstStyle/>
                    <a:p>
                      <a:pPr marL="0" marR="0" algn="ctr">
                        <a:lnSpc>
                          <a:spcPct val="115000"/>
                        </a:lnSpc>
                        <a:spcBef>
                          <a:spcPts val="0"/>
                        </a:spcBef>
                        <a:spcAft>
                          <a:spcPts val="0"/>
                        </a:spcAft>
                      </a:pPr>
                      <a:endParaRPr lang="en-US" sz="16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684506" rtl="0" eaLnBrk="1" fontAlgn="auto" latinLnBrk="0" hangingPunct="1">
                        <a:lnSpc>
                          <a:spcPct val="115000"/>
                        </a:lnSpc>
                        <a:spcBef>
                          <a:spcPts val="0"/>
                        </a:spcBef>
                        <a:spcAft>
                          <a:spcPts val="0"/>
                        </a:spcAft>
                        <a:buClrTx/>
                        <a:buSzTx/>
                        <a:buFontTx/>
                        <a:buNone/>
                        <a:tabLst/>
                        <a:defRPr/>
                      </a:pPr>
                      <a:r>
                        <a:rPr lang="en-US" sz="1600" b="1" baseline="0" dirty="0" smtClean="0">
                          <a:latin typeface="+mn-lt"/>
                          <a:ea typeface="Calibri"/>
                          <a:cs typeface="Times New Roman"/>
                        </a:rPr>
                        <a:t>Social Studies Standard and Item</a:t>
                      </a: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200" b="1" dirty="0" smtClean="0">
                          <a:latin typeface="+mn-lt"/>
                          <a:ea typeface="Calibri"/>
                          <a:cs typeface="Times New Roman"/>
                        </a:rPr>
                        <a:t>DOK Level</a:t>
                      </a:r>
                      <a:endParaRPr lang="en-US" sz="22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6153">
                <a:tc>
                  <a:txBody>
                    <a:bodyPr/>
                    <a:lstStyle/>
                    <a:p>
                      <a:pPr marL="0" marR="0">
                        <a:lnSpc>
                          <a:spcPct val="115000"/>
                        </a:lnSpc>
                        <a:spcBef>
                          <a:spcPts val="0"/>
                        </a:spcBef>
                        <a:spcAft>
                          <a:spcPts val="0"/>
                        </a:spcAft>
                      </a:pPr>
                      <a:r>
                        <a:rPr lang="en-US" sz="1900" b="1" dirty="0" smtClean="0">
                          <a:latin typeface="+mn-lt"/>
                          <a:ea typeface="Calibri"/>
                          <a:cs typeface="Times New Roman"/>
                        </a:rPr>
                        <a:t>Standard</a:t>
                      </a:r>
                      <a:endParaRPr lang="en-US" sz="16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2200" kern="1200" dirty="0" smtClean="0">
                          <a:solidFill>
                            <a:schemeClr val="tx1"/>
                          </a:solidFill>
                          <a:latin typeface="+mn-lt"/>
                          <a:ea typeface="+mn-ea"/>
                          <a:cs typeface="+mn-cs"/>
                        </a:rPr>
                        <a:t>S</a:t>
                      </a:r>
                      <a:r>
                        <a:rPr lang="en-US" sz="2000" kern="1200" dirty="0" smtClean="0">
                          <a:solidFill>
                            <a:schemeClr val="tx1"/>
                          </a:solidFill>
                          <a:latin typeface="+mn-lt"/>
                          <a:ea typeface="+mn-ea"/>
                          <a:cs typeface="+mn-cs"/>
                        </a:rPr>
                        <a:t>tudents will identify and compare and contrast (purposes, sources of power) various forms of government in the world (e.g., monarchy, democracy, republic, dictatorship) and evaluate how effective they have been in establishing order, providing security, and accomplishing common goals. </a:t>
                      </a:r>
                      <a:endParaRPr lang="en-US" sz="20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400" b="1" dirty="0" smtClean="0">
                          <a:latin typeface="+mn-lt"/>
                          <a:ea typeface="Calibri"/>
                          <a:cs typeface="Times New Roman"/>
                        </a:rPr>
                        <a:t>?</a:t>
                      </a:r>
                      <a:endParaRPr lang="en-US" sz="44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4400">
                <a:tc>
                  <a:txBody>
                    <a:bodyPr/>
                    <a:lstStyle/>
                    <a:p>
                      <a:pPr marL="0" marR="0">
                        <a:lnSpc>
                          <a:spcPct val="115000"/>
                        </a:lnSpc>
                        <a:spcBef>
                          <a:spcPts val="0"/>
                        </a:spcBef>
                        <a:spcAft>
                          <a:spcPts val="0"/>
                        </a:spcAft>
                      </a:pPr>
                      <a:r>
                        <a:rPr lang="en-US" sz="1900" b="1" dirty="0" smtClean="0">
                          <a:latin typeface="+mn-lt"/>
                          <a:ea typeface="Calibri"/>
                          <a:cs typeface="Times New Roman"/>
                        </a:rPr>
                        <a:t>Item/Task</a:t>
                      </a:r>
                      <a:endParaRPr lang="en-US" sz="16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684506" rtl="0" eaLnBrk="1" fontAlgn="auto" latinLnBrk="0" hangingPunct="1">
                        <a:lnSpc>
                          <a:spcPct val="100000"/>
                        </a:lnSpc>
                        <a:spcBef>
                          <a:spcPts val="0"/>
                        </a:spcBef>
                        <a:spcAft>
                          <a:spcPts val="0"/>
                        </a:spcAft>
                        <a:buClrTx/>
                        <a:buSzTx/>
                        <a:buFontTx/>
                        <a:buNone/>
                        <a:tabLst/>
                        <a:defRPr/>
                      </a:pPr>
                      <a:r>
                        <a:rPr lang="en-US" sz="2000" kern="1200" baseline="0" dirty="0" smtClean="0">
                          <a:solidFill>
                            <a:schemeClr val="tx1"/>
                          </a:solidFill>
                          <a:latin typeface="+mn-lt"/>
                          <a:ea typeface="+mn-ea"/>
                          <a:cs typeface="+mn-cs"/>
                        </a:rPr>
                        <a:t>Create a party and party platform with three to five issues. Present and debate those issues. 	</a:t>
                      </a:r>
                      <a:r>
                        <a:rPr lang="en-US" sz="2200" kern="1200" baseline="0" dirty="0" smtClean="0">
                          <a:solidFill>
                            <a:schemeClr val="tx1"/>
                          </a:solidFill>
                          <a:latin typeface="+mn-lt"/>
                          <a:ea typeface="+mn-ea"/>
                          <a:cs typeface="+mn-cs"/>
                        </a:rPr>
                        <a:t>	</a:t>
                      </a: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4506" rtl="0" eaLnBrk="1" fontAlgn="auto" latinLnBrk="0" hangingPunct="1">
                        <a:lnSpc>
                          <a:spcPct val="115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prstClr val="black"/>
                          </a:solidFill>
                          <a:effectLst/>
                          <a:uLnTx/>
                          <a:uFillTx/>
                          <a:latin typeface="+mn-lt"/>
                          <a:ea typeface="Calibri"/>
                          <a:cs typeface="Times New Roman"/>
                        </a:rPr>
                        <a:t>?</a:t>
                      </a: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7911" name="Rectangle 8"/>
          <p:cNvSpPr>
            <a:spLocks noChangeArrowheads="1"/>
          </p:cNvSpPr>
          <p:nvPr/>
        </p:nvSpPr>
        <p:spPr bwMode="auto">
          <a:xfrm>
            <a:off x="3733800" y="5942302"/>
            <a:ext cx="5081624" cy="523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2138" tIns="61069" rIns="122138" bIns="61069">
            <a:spAutoFit/>
          </a:bodyPr>
          <a:lstStyle/>
          <a:p>
            <a:pPr algn="r"/>
            <a:r>
              <a:rPr lang="en-US" sz="1300" dirty="0"/>
              <a:t>Adapted from CCA Social Studies Support Materials - Kentucky Department of Education</a:t>
            </a:r>
          </a:p>
        </p:txBody>
      </p:sp>
    </p:spTree>
    <p:extLst>
      <p:ext uri="{BB962C8B-B14F-4D97-AF65-F5344CB8AC3E}">
        <p14:creationId xmlns:p14="http://schemas.microsoft.com/office/powerpoint/2010/main" val="1337190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1"/>
          <p:cNvSpPr txBox="1">
            <a:spLocks/>
          </p:cNvSpPr>
          <p:nvPr/>
        </p:nvSpPr>
        <p:spPr bwMode="auto">
          <a:xfrm>
            <a:off x="332773" y="487006"/>
            <a:ext cx="8506428" cy="662420"/>
          </a:xfrm>
          <a:prstGeom prst="rect">
            <a:avLst/>
          </a:prstGeom>
          <a:noFill/>
          <a:ln w="9525">
            <a:noFill/>
            <a:miter lim="800000"/>
            <a:headEnd/>
            <a:tailEnd/>
          </a:ln>
        </p:spPr>
        <p:txBody>
          <a:bodyPr lIns="91430" tIns="45714" rIns="91430" bIns="45714" anchor="ctr"/>
          <a:lstStyle/>
          <a:p>
            <a:pPr algn="ctr" defTabSz="913898" eaLnBrk="0" hangingPunct="0">
              <a:defRPr/>
            </a:pPr>
            <a:r>
              <a:rPr lang="en-US" sz="3700" b="1" cap="all" dirty="0">
                <a:latin typeface="+mj-lt"/>
              </a:rPr>
              <a:t>n</a:t>
            </a:r>
            <a:r>
              <a:rPr lang="en-US" sz="3700" b="1" dirty="0">
                <a:latin typeface="+mj-lt"/>
              </a:rPr>
              <a:t>ame</a:t>
            </a:r>
            <a:r>
              <a:rPr lang="en-US" sz="3700" b="1" cap="all" dirty="0">
                <a:latin typeface="+mj-lt"/>
              </a:rPr>
              <a:t> t</a:t>
            </a:r>
            <a:r>
              <a:rPr lang="en-US" sz="3700" b="1" dirty="0">
                <a:latin typeface="+mj-lt"/>
              </a:rPr>
              <a:t>hat</a:t>
            </a:r>
            <a:r>
              <a:rPr lang="en-US" sz="3700" b="1" cap="all" dirty="0">
                <a:latin typeface="+mj-lt"/>
              </a:rPr>
              <a:t> </a:t>
            </a:r>
            <a:r>
              <a:rPr lang="en-US" sz="3700" b="1" cap="all" dirty="0" smtClean="0">
                <a:latin typeface="+mj-lt"/>
              </a:rPr>
              <a:t>DOK</a:t>
            </a:r>
            <a:endParaRPr lang="en-US" sz="3700" b="1" dirty="0">
              <a:latin typeface="Calibri" pitchFamily="34" charset="0"/>
            </a:endParaRPr>
          </a:p>
        </p:txBody>
      </p:sp>
      <p:sp>
        <p:nvSpPr>
          <p:cNvPr id="4" name="Subtitle 2"/>
          <p:cNvSpPr txBox="1">
            <a:spLocks/>
          </p:cNvSpPr>
          <p:nvPr/>
        </p:nvSpPr>
        <p:spPr bwMode="auto">
          <a:xfrm>
            <a:off x="455321" y="1446068"/>
            <a:ext cx="8275132" cy="4496234"/>
          </a:xfrm>
          <a:prstGeom prst="rect">
            <a:avLst/>
          </a:prstGeom>
          <a:noFill/>
          <a:ln>
            <a:noFill/>
          </a:ln>
          <a:extLst/>
        </p:spPr>
        <p:txBody>
          <a:bodyPr lIns="91430" tIns="45714" rIns="91430" bIns="45714">
            <a:normAutofit/>
          </a:bodyPr>
          <a:lstStyle>
            <a:lvl1pPr marL="255588" indent="-255588" algn="l" defTabSz="684213"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555625" indent="-212725" algn="l" defTabSz="684213" rtl="0" eaLnBrk="0" fontAlgn="base" hangingPunct="0">
              <a:spcBef>
                <a:spcPct val="20000"/>
              </a:spcBef>
              <a:spcAft>
                <a:spcPct val="0"/>
              </a:spcAft>
              <a:buFont typeface="Arial" charset="0"/>
              <a:buChar char="–"/>
              <a:defRPr sz="2100" kern="1200">
                <a:solidFill>
                  <a:schemeClr val="tx1"/>
                </a:solidFill>
                <a:latin typeface="+mn-lt"/>
                <a:ea typeface="+mn-ea"/>
                <a:cs typeface="+mn-cs"/>
              </a:defRPr>
            </a:lvl2pPr>
            <a:lvl3pPr marL="854075" indent="-169863" algn="l" defTabSz="684213"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196975" indent="-169863" algn="l" defTabSz="684213" rtl="0" eaLnBrk="0" fontAlgn="base" hangingPunct="0">
              <a:spcBef>
                <a:spcPct val="20000"/>
              </a:spcBef>
              <a:spcAft>
                <a:spcPct val="0"/>
              </a:spcAft>
              <a:buFont typeface="Arial" charset="0"/>
              <a:buChar char="–"/>
              <a:defRPr sz="1500" kern="1200">
                <a:solidFill>
                  <a:schemeClr val="tx1"/>
                </a:solidFill>
                <a:latin typeface="+mn-lt"/>
                <a:ea typeface="+mn-ea"/>
                <a:cs typeface="+mn-cs"/>
              </a:defRPr>
            </a:lvl4pPr>
            <a:lvl5pPr marL="1539875" indent="-169863" algn="l" defTabSz="684213" rtl="0" eaLnBrk="0" fontAlgn="base" hangingPunct="0">
              <a:spcBef>
                <a:spcPct val="20000"/>
              </a:spcBef>
              <a:spcAft>
                <a:spcPct val="0"/>
              </a:spcAft>
              <a:buFont typeface="Arial" charset="0"/>
              <a:buChar char="»"/>
              <a:defRPr sz="1500" kern="1200">
                <a:solidFill>
                  <a:schemeClr val="tx1"/>
                </a:solidFill>
                <a:latin typeface="+mn-lt"/>
                <a:ea typeface="+mn-ea"/>
                <a:cs typeface="+mn-cs"/>
              </a:defRPr>
            </a:lvl5pPr>
            <a:lvl6pPr marL="1882430"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4689"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66949"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09209"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224766" indent="-224766">
              <a:buFont typeface="Arial" pitchFamily="34" charset="0"/>
              <a:buChar char="•"/>
              <a:defRPr/>
            </a:pPr>
            <a:endParaRPr lang="en-US" sz="2300" dirty="0"/>
          </a:p>
          <a:p>
            <a:pPr marL="224766" indent="-224766">
              <a:buNone/>
              <a:defRPr/>
            </a:pPr>
            <a:endParaRPr lang="en-US" sz="2300" dirty="0"/>
          </a:p>
          <a:p>
            <a:pPr marL="224766" indent="-224766">
              <a:buNone/>
              <a:defRPr/>
            </a:pPr>
            <a:endParaRPr lang="en-US" sz="2300" dirty="0"/>
          </a:p>
          <a:p>
            <a:pPr>
              <a:buFont typeface="Arial" pitchFamily="34" charset="0"/>
              <a:buChar char="•"/>
              <a:defRPr/>
            </a:pPr>
            <a:endParaRPr lang="en-US" sz="2000" dirty="0"/>
          </a:p>
        </p:txBody>
      </p:sp>
      <p:sp>
        <p:nvSpPr>
          <p:cNvPr id="61463" name="Content Placeholder 3"/>
          <p:cNvSpPr>
            <a:spLocks noGrp="1"/>
          </p:cNvSpPr>
          <p:nvPr>
            <p:ph idx="1"/>
          </p:nvPr>
        </p:nvSpPr>
        <p:spPr>
          <a:xfrm>
            <a:off x="332774" y="4800600"/>
            <a:ext cx="8509420" cy="1805420"/>
          </a:xfrm>
        </p:spPr>
        <p:txBody>
          <a:bodyPr>
            <a:normAutofit fontScale="85000" lnSpcReduction="10000"/>
          </a:bodyPr>
          <a:lstStyle/>
          <a:p>
            <a:pPr marL="365753" indent="-283458">
              <a:spcBef>
                <a:spcPts val="600"/>
              </a:spcBef>
              <a:buNone/>
              <a:defRPr/>
            </a:pPr>
            <a:r>
              <a:rPr lang="en-US" sz="2100" b="1" u="sng" dirty="0"/>
              <a:t>Explanation</a:t>
            </a:r>
            <a:endParaRPr lang="en-US" sz="2100" dirty="0"/>
          </a:p>
          <a:p>
            <a:pPr marL="365753" indent="-283458">
              <a:spcBef>
                <a:spcPct val="0"/>
              </a:spcBef>
              <a:buNone/>
              <a:defRPr/>
            </a:pPr>
            <a:r>
              <a:rPr lang="en-US" sz="1900" b="1" dirty="0"/>
              <a:t>Standard – DOK 3</a:t>
            </a:r>
            <a:r>
              <a:rPr lang="en-US" sz="1900" dirty="0"/>
              <a:t> There are multiple objectives to this standard, thus there are</a:t>
            </a:r>
          </a:p>
          <a:p>
            <a:pPr marL="365753" indent="-283458">
              <a:spcBef>
                <a:spcPct val="0"/>
              </a:spcBef>
              <a:buNone/>
              <a:defRPr/>
            </a:pPr>
            <a:r>
              <a:rPr lang="en-US" sz="1900" dirty="0"/>
              <a:t>multiple DOK levels; however, the ceiling, or the highest DOK Level at </a:t>
            </a:r>
            <a:r>
              <a:rPr lang="en-US" sz="1900" dirty="0" smtClean="0"/>
              <a:t>which  students can </a:t>
            </a:r>
            <a:r>
              <a:rPr lang="en-US" sz="1900" dirty="0"/>
              <a:t>be assessed for item development, is level 3.</a:t>
            </a:r>
          </a:p>
          <a:p>
            <a:pPr marL="365753" indent="-283458">
              <a:spcBef>
                <a:spcPts val="600"/>
              </a:spcBef>
              <a:buNone/>
              <a:defRPr/>
            </a:pPr>
            <a:r>
              <a:rPr lang="en-US" sz="1900" b="1" dirty="0"/>
              <a:t>Item - DOK 4</a:t>
            </a:r>
            <a:r>
              <a:rPr lang="en-US" sz="1900" dirty="0"/>
              <a:t>. It requires the student to plan and develop solutions to problems.</a:t>
            </a:r>
          </a:p>
          <a:p>
            <a:pPr marL="365753" indent="-283458" algn="r">
              <a:spcBef>
                <a:spcPts val="801"/>
              </a:spcBef>
              <a:buNone/>
              <a:defRPr/>
            </a:pPr>
            <a:r>
              <a:rPr lang="en-US" sz="1300" dirty="0">
                <a:solidFill>
                  <a:srgbClr val="000000"/>
                </a:solidFill>
              </a:rPr>
              <a:t>Adapted from CCA Social Studies Support Materials - Kentucky Department of Education</a:t>
            </a:r>
          </a:p>
          <a:p>
            <a:pPr marL="365753" indent="-283458">
              <a:spcBef>
                <a:spcPts val="600"/>
              </a:spcBef>
              <a:buNone/>
              <a:defRPr/>
            </a:pPr>
            <a:endParaRPr lang="en-US" sz="1500" dirty="0"/>
          </a:p>
        </p:txBody>
      </p:sp>
      <p:sp>
        <p:nvSpPr>
          <p:cNvPr id="55301" name="Slide Number Placeholder 5"/>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E3EFB828-EDCA-4B98-9E76-8584C91C603A}" type="slidenum">
              <a:rPr lang="en-US"/>
              <a:pPr>
                <a:defRPr/>
              </a:pPr>
              <a:t>17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034180250"/>
              </p:ext>
            </p:extLst>
          </p:nvPr>
        </p:nvGraphicFramePr>
        <p:xfrm>
          <a:off x="382219" y="1676400"/>
          <a:ext cx="8421336" cy="2971800"/>
        </p:xfrm>
        <a:graphic>
          <a:graphicData uri="http://schemas.openxmlformats.org/drawingml/2006/table">
            <a:tbl>
              <a:tblPr/>
              <a:tblGrid>
                <a:gridCol w="1294181"/>
                <a:gridCol w="5550433"/>
                <a:gridCol w="1576722"/>
              </a:tblGrid>
              <a:tr h="409406">
                <a:tc>
                  <a:txBody>
                    <a:bodyPr/>
                    <a:lstStyle/>
                    <a:p>
                      <a:pPr marL="0" marR="0" algn="ctr">
                        <a:lnSpc>
                          <a:spcPct val="115000"/>
                        </a:lnSpc>
                        <a:spcBef>
                          <a:spcPts val="0"/>
                        </a:spcBef>
                        <a:spcAft>
                          <a:spcPts val="0"/>
                        </a:spcAft>
                      </a:pPr>
                      <a:endParaRPr lang="en-US" sz="16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684506" rtl="0" eaLnBrk="1" fontAlgn="auto" latinLnBrk="0" hangingPunct="1">
                        <a:lnSpc>
                          <a:spcPct val="115000"/>
                        </a:lnSpc>
                        <a:spcBef>
                          <a:spcPts val="0"/>
                        </a:spcBef>
                        <a:spcAft>
                          <a:spcPts val="0"/>
                        </a:spcAft>
                        <a:buClrTx/>
                        <a:buSzTx/>
                        <a:buFontTx/>
                        <a:buNone/>
                        <a:tabLst/>
                        <a:defRPr/>
                      </a:pPr>
                      <a:r>
                        <a:rPr lang="en-US" sz="1600" b="1" baseline="0" dirty="0" smtClean="0">
                          <a:latin typeface="+mn-lt"/>
                          <a:ea typeface="Calibri"/>
                          <a:cs typeface="Times New Roman"/>
                        </a:rPr>
                        <a:t>Social Studies Standard and Item</a:t>
                      </a: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Calibri"/>
                          <a:cs typeface="Times New Roman"/>
                        </a:rPr>
                        <a:t>DOK Level</a:t>
                      </a:r>
                      <a:endParaRPr lang="en-US" sz="20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77337">
                <a:tc>
                  <a:txBody>
                    <a:bodyPr/>
                    <a:lstStyle/>
                    <a:p>
                      <a:pPr marL="0" marR="0">
                        <a:lnSpc>
                          <a:spcPct val="115000"/>
                        </a:lnSpc>
                        <a:spcBef>
                          <a:spcPts val="0"/>
                        </a:spcBef>
                        <a:spcAft>
                          <a:spcPts val="0"/>
                        </a:spcAft>
                      </a:pPr>
                      <a:r>
                        <a:rPr lang="en-US" sz="1900" b="1" dirty="0" smtClean="0">
                          <a:latin typeface="+mn-lt"/>
                          <a:ea typeface="Calibri"/>
                          <a:cs typeface="Times New Roman"/>
                        </a:rPr>
                        <a:t>Standard</a:t>
                      </a:r>
                      <a:endParaRPr lang="en-US" sz="16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kern="1200" dirty="0" smtClean="0">
                          <a:solidFill>
                            <a:schemeClr val="tx1"/>
                          </a:solidFill>
                          <a:latin typeface="+mn-lt"/>
                          <a:ea typeface="+mn-ea"/>
                          <a:cs typeface="+mn-cs"/>
                        </a:rPr>
                        <a:t>Students will compare and contrast (purposes, sources of power) various forms of government in the world (e.g., monarchy, democracy, republic, dictatorship) and evaluate how effective they have been in establishing order, providing security, and accomplishing common goals. </a:t>
                      </a:r>
                      <a:endParaRPr lang="en-US" sz="18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4506" rtl="0" eaLnBrk="1" fontAlgn="auto" latinLnBrk="0" hangingPunct="1">
                        <a:lnSpc>
                          <a:spcPct val="115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black"/>
                          </a:solidFill>
                          <a:effectLst/>
                          <a:uLnTx/>
                          <a:uFillTx/>
                          <a:latin typeface="+mn-lt"/>
                          <a:ea typeface="Calibri"/>
                          <a:cs typeface="Times New Roman"/>
                        </a:rPr>
                        <a:t>3</a:t>
                      </a:r>
                      <a:endParaRPr kumimoji="0" lang="en-US" sz="3600" b="1" i="0" u="none" strike="noStrike" kern="1200" cap="none" spc="0" normalizeH="0" baseline="0" noProof="0" dirty="0">
                        <a:ln>
                          <a:noFill/>
                        </a:ln>
                        <a:solidFill>
                          <a:schemeClr val="tx1"/>
                        </a:solidFill>
                        <a:effectLst/>
                        <a:uLnTx/>
                        <a:uFillTx/>
                        <a:latin typeface="+mn-lt"/>
                        <a:ea typeface="Calibri"/>
                        <a:cs typeface="Times New Roman"/>
                      </a:endParaRPr>
                    </a:p>
                  </a:txBody>
                  <a:tcPr marL="42203" marR="42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9586">
                <a:tc>
                  <a:txBody>
                    <a:bodyPr/>
                    <a:lstStyle/>
                    <a:p>
                      <a:pPr marL="0" marR="0">
                        <a:lnSpc>
                          <a:spcPct val="115000"/>
                        </a:lnSpc>
                        <a:spcBef>
                          <a:spcPts val="0"/>
                        </a:spcBef>
                        <a:spcAft>
                          <a:spcPts val="0"/>
                        </a:spcAft>
                      </a:pPr>
                      <a:r>
                        <a:rPr lang="en-US" sz="1900" b="1" dirty="0" smtClean="0">
                          <a:latin typeface="+mn-lt"/>
                          <a:ea typeface="Calibri"/>
                          <a:cs typeface="Times New Roman"/>
                        </a:rPr>
                        <a:t>Item/Task</a:t>
                      </a:r>
                      <a:endParaRPr lang="en-US" sz="16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684506" rtl="0" eaLnBrk="1" fontAlgn="auto" latinLnBrk="0" hangingPunct="1">
                        <a:lnSpc>
                          <a:spcPct val="100000"/>
                        </a:lnSpc>
                        <a:spcBef>
                          <a:spcPts val="0"/>
                        </a:spcBef>
                        <a:spcAft>
                          <a:spcPts val="0"/>
                        </a:spcAft>
                        <a:buClrTx/>
                        <a:buSzTx/>
                        <a:buFontTx/>
                        <a:buNone/>
                        <a:tabLst/>
                        <a:defRPr/>
                      </a:pPr>
                      <a:r>
                        <a:rPr lang="en-US" sz="1900" kern="1200" baseline="0" dirty="0" smtClean="0">
                          <a:solidFill>
                            <a:schemeClr val="tx1"/>
                          </a:solidFill>
                          <a:latin typeface="+mn-lt"/>
                          <a:ea typeface="+mn-ea"/>
                          <a:cs typeface="+mn-cs"/>
                        </a:rPr>
                        <a:t>Create a party and party platform with three to five issues. Present and debate those issues.</a:t>
                      </a:r>
                      <a:endParaRPr lang="en-US" sz="1800" kern="1200" baseline="0" dirty="0" smtClean="0">
                        <a:solidFill>
                          <a:schemeClr val="tx1"/>
                        </a:solidFill>
                        <a:latin typeface="+mn-lt"/>
                        <a:ea typeface="+mn-ea"/>
                        <a:cs typeface="+mn-cs"/>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4506" rtl="0" eaLnBrk="1" fontAlgn="auto" latinLnBrk="0" hangingPunct="1">
                        <a:lnSpc>
                          <a:spcPct val="115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black"/>
                          </a:solidFill>
                          <a:effectLst/>
                          <a:uLnTx/>
                          <a:uFillTx/>
                          <a:latin typeface="+mn-lt"/>
                          <a:ea typeface="Calibri"/>
                          <a:cs typeface="Times New Roman"/>
                        </a:rPr>
                        <a:t>4</a:t>
                      </a:r>
                    </a:p>
                  </a:txBody>
                  <a:tcPr marL="42203" marR="42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43357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1"/>
          <p:cNvSpPr txBox="1">
            <a:spLocks/>
          </p:cNvSpPr>
          <p:nvPr/>
        </p:nvSpPr>
        <p:spPr bwMode="auto">
          <a:xfrm>
            <a:off x="284053" y="609600"/>
            <a:ext cx="8559185" cy="662420"/>
          </a:xfrm>
          <a:prstGeom prst="rect">
            <a:avLst/>
          </a:prstGeom>
          <a:noFill/>
          <a:ln w="9525">
            <a:noFill/>
            <a:miter lim="800000"/>
            <a:headEnd/>
            <a:tailEnd/>
          </a:ln>
        </p:spPr>
        <p:txBody>
          <a:bodyPr lIns="91430" tIns="45714" rIns="91430" bIns="45714" anchor="ctr"/>
          <a:lstStyle/>
          <a:p>
            <a:pPr algn="ctr" defTabSz="913898" eaLnBrk="0" hangingPunct="0">
              <a:defRPr/>
            </a:pPr>
            <a:r>
              <a:rPr lang="en-US" sz="3700" b="1" dirty="0">
                <a:latin typeface="+mj-lt"/>
              </a:rPr>
              <a:t>Name That </a:t>
            </a:r>
            <a:r>
              <a:rPr lang="en-US" sz="3700" b="1" cap="all" dirty="0">
                <a:latin typeface="+mj-lt"/>
              </a:rPr>
              <a:t>DOK</a:t>
            </a:r>
            <a:endParaRPr lang="en-US" sz="3700" b="1" cap="all" dirty="0">
              <a:latin typeface="Calibri" pitchFamily="34" charset="0"/>
            </a:endParaRPr>
          </a:p>
        </p:txBody>
      </p:sp>
      <p:sp>
        <p:nvSpPr>
          <p:cNvPr id="44037" name="Slide Number Placeholder 5"/>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BC64273C-EA9D-4E34-9690-01D65669B9C3}" type="slidenum">
              <a:rPr lang="en-US"/>
              <a:pPr>
                <a:defRPr/>
              </a:pPr>
              <a:t>18</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594108618"/>
              </p:ext>
            </p:extLst>
          </p:nvPr>
        </p:nvGraphicFramePr>
        <p:xfrm>
          <a:off x="298232" y="1689815"/>
          <a:ext cx="8421335" cy="3663182"/>
        </p:xfrm>
        <a:graphic>
          <a:graphicData uri="http://schemas.openxmlformats.org/drawingml/2006/table">
            <a:tbl>
              <a:tblPr/>
              <a:tblGrid>
                <a:gridCol w="1275384"/>
                <a:gridCol w="5696826"/>
                <a:gridCol w="1449125"/>
              </a:tblGrid>
              <a:tr h="367585">
                <a:tc>
                  <a:txBody>
                    <a:bodyPr/>
                    <a:lstStyle/>
                    <a:p>
                      <a:pPr marL="0" marR="0" algn="ctr">
                        <a:lnSpc>
                          <a:spcPct val="115000"/>
                        </a:lnSpc>
                        <a:spcBef>
                          <a:spcPts val="0"/>
                        </a:spcBef>
                        <a:spcAft>
                          <a:spcPts val="0"/>
                        </a:spcAft>
                      </a:pPr>
                      <a:endParaRPr lang="en-US" sz="16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684506" rtl="0" eaLnBrk="1" fontAlgn="auto" latinLnBrk="0" hangingPunct="1">
                        <a:lnSpc>
                          <a:spcPct val="115000"/>
                        </a:lnSpc>
                        <a:spcBef>
                          <a:spcPts val="0"/>
                        </a:spcBef>
                        <a:spcAft>
                          <a:spcPts val="0"/>
                        </a:spcAft>
                        <a:buClrTx/>
                        <a:buSzTx/>
                        <a:buFontTx/>
                        <a:buNone/>
                        <a:tabLst/>
                        <a:defRPr/>
                      </a:pPr>
                      <a:r>
                        <a:rPr lang="en-US" sz="1600" b="1" baseline="0" dirty="0" smtClean="0">
                          <a:latin typeface="+mn-lt"/>
                          <a:ea typeface="Calibri"/>
                          <a:cs typeface="Times New Roman"/>
                        </a:rPr>
                        <a:t>ELA/Reading Standard and Item</a:t>
                      </a: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Calibri"/>
                          <a:cs typeface="Times New Roman"/>
                        </a:rPr>
                        <a:t>DOK Level</a:t>
                      </a:r>
                      <a:endParaRPr lang="en-US" sz="20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1315">
                <a:tc>
                  <a:txBody>
                    <a:bodyPr/>
                    <a:lstStyle/>
                    <a:p>
                      <a:pPr marL="0" marR="0">
                        <a:lnSpc>
                          <a:spcPct val="115000"/>
                        </a:lnSpc>
                        <a:spcBef>
                          <a:spcPts val="0"/>
                        </a:spcBef>
                        <a:spcAft>
                          <a:spcPts val="0"/>
                        </a:spcAft>
                      </a:pPr>
                      <a:r>
                        <a:rPr lang="en-US" sz="1900" b="1" dirty="0" smtClean="0">
                          <a:latin typeface="+mn-lt"/>
                          <a:ea typeface="Calibri"/>
                          <a:cs typeface="Times New Roman"/>
                        </a:rPr>
                        <a:t>Standard</a:t>
                      </a:r>
                      <a:endParaRPr lang="en-US" sz="16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400" kern="1200" baseline="0" dirty="0" smtClean="0">
                          <a:solidFill>
                            <a:schemeClr val="tx1"/>
                          </a:solidFill>
                          <a:latin typeface="+mn-lt"/>
                          <a:ea typeface="+mn-ea"/>
                          <a:cs typeface="+mn-cs"/>
                        </a:rPr>
                        <a:t>Students will locate key ideas or information in a passage.</a:t>
                      </a:r>
                      <a:endParaRPr lang="en-US" sz="24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000" b="1" dirty="0" smtClean="0">
                          <a:latin typeface="+mn-lt"/>
                          <a:ea typeface="Calibri"/>
                          <a:cs typeface="Times New Roman"/>
                        </a:rPr>
                        <a:t>?</a:t>
                      </a:r>
                      <a:endParaRPr lang="en-US" sz="40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4282">
                <a:tc>
                  <a:txBody>
                    <a:bodyPr/>
                    <a:lstStyle/>
                    <a:p>
                      <a:pPr marL="0" marR="0">
                        <a:lnSpc>
                          <a:spcPct val="115000"/>
                        </a:lnSpc>
                        <a:spcBef>
                          <a:spcPts val="0"/>
                        </a:spcBef>
                        <a:spcAft>
                          <a:spcPts val="0"/>
                        </a:spcAft>
                      </a:pPr>
                      <a:r>
                        <a:rPr lang="en-US" sz="1900" b="1" dirty="0" smtClean="0">
                          <a:latin typeface="+mn-lt"/>
                          <a:ea typeface="Calibri"/>
                          <a:cs typeface="Times New Roman"/>
                        </a:rPr>
                        <a:t>Item/Task</a:t>
                      </a:r>
                      <a:endParaRPr lang="en-US" sz="16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000" kern="1200" baseline="0" dirty="0" smtClean="0">
                          <a:solidFill>
                            <a:schemeClr val="tx1"/>
                          </a:solidFill>
                          <a:latin typeface="+mn-lt"/>
                          <a:ea typeface="+mn-ea"/>
                          <a:cs typeface="+mn-cs"/>
                        </a:rPr>
                        <a:t>After reading a passage, students are asked:</a:t>
                      </a:r>
                    </a:p>
                    <a:p>
                      <a:r>
                        <a:rPr lang="en-US" sz="2000" kern="1200" baseline="0" dirty="0" smtClean="0">
                          <a:solidFill>
                            <a:schemeClr val="tx1"/>
                          </a:solidFill>
                          <a:latin typeface="+mn-lt"/>
                          <a:ea typeface="+mn-ea"/>
                          <a:cs typeface="+mn-cs"/>
                        </a:rPr>
                        <a:t>The Sumerians chose 60 as the base for their number system because</a:t>
                      </a:r>
                    </a:p>
                    <a:p>
                      <a:r>
                        <a:rPr lang="en-US" sz="2000" kern="1200" baseline="0" dirty="0" smtClean="0">
                          <a:solidFill>
                            <a:schemeClr val="tx1"/>
                          </a:solidFill>
                          <a:latin typeface="+mn-lt"/>
                          <a:ea typeface="+mn-ea"/>
                          <a:cs typeface="+mn-cs"/>
                        </a:rPr>
                        <a:t>A.  there are 60 minutes in an hour.</a:t>
                      </a:r>
                    </a:p>
                    <a:p>
                      <a:r>
                        <a:rPr lang="en-US" sz="2000" kern="1200" baseline="0" dirty="0" smtClean="0">
                          <a:solidFill>
                            <a:schemeClr val="tx1"/>
                          </a:solidFill>
                          <a:latin typeface="+mn-lt"/>
                          <a:ea typeface="+mn-ea"/>
                          <a:cs typeface="+mn-cs"/>
                        </a:rPr>
                        <a:t>B.  they invented dial clocks.</a:t>
                      </a:r>
                    </a:p>
                    <a:p>
                      <a:r>
                        <a:rPr lang="en-US" sz="2000" b="1" kern="1200" baseline="0" dirty="0" smtClean="0">
                          <a:solidFill>
                            <a:schemeClr val="tx1"/>
                          </a:solidFill>
                          <a:latin typeface="+mn-lt"/>
                          <a:ea typeface="+mn-ea"/>
                          <a:cs typeface="+mn-cs"/>
                        </a:rPr>
                        <a:t>C.  60 can be divided easily.</a:t>
                      </a:r>
                    </a:p>
                    <a:p>
                      <a:r>
                        <a:rPr lang="en-US" sz="2000" kern="1200" baseline="0" dirty="0" smtClean="0">
                          <a:solidFill>
                            <a:schemeClr val="tx1"/>
                          </a:solidFill>
                          <a:latin typeface="+mn-lt"/>
                          <a:ea typeface="+mn-ea"/>
                          <a:cs typeface="+mn-cs"/>
                        </a:rPr>
                        <a:t>D.  there were six sacred directions on the Sumerian compass.</a:t>
                      </a:r>
                      <a:endParaRPr lang="en-US" sz="20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4506" rtl="0" eaLnBrk="1" fontAlgn="auto" latinLnBrk="0" hangingPunct="1">
                        <a:lnSpc>
                          <a:spcPct val="115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prstClr val="black"/>
                          </a:solidFill>
                          <a:effectLst/>
                          <a:uLnTx/>
                          <a:uFillTx/>
                          <a:latin typeface="+mn-lt"/>
                          <a:ea typeface="Calibri"/>
                          <a:cs typeface="Times New Roman"/>
                        </a:rPr>
                        <a:t>?</a:t>
                      </a: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5863" name="Rectangle 8"/>
          <p:cNvSpPr>
            <a:spLocks noChangeArrowheads="1"/>
          </p:cNvSpPr>
          <p:nvPr/>
        </p:nvSpPr>
        <p:spPr bwMode="auto">
          <a:xfrm>
            <a:off x="4273327" y="5790768"/>
            <a:ext cx="4569911" cy="523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2138" tIns="61069" rIns="122138" bIns="61069">
            <a:spAutoFit/>
          </a:bodyPr>
          <a:lstStyle/>
          <a:p>
            <a:pPr algn="r"/>
            <a:r>
              <a:rPr lang="en-US" sz="1300">
                <a:solidFill>
                  <a:srgbClr val="000000"/>
                </a:solidFill>
              </a:rPr>
              <a:t>Adapted from CCA Reading Support Materials - Kentucky Department of Education</a:t>
            </a:r>
          </a:p>
        </p:txBody>
      </p:sp>
    </p:spTree>
    <p:extLst>
      <p:ext uri="{BB962C8B-B14F-4D97-AF65-F5344CB8AC3E}">
        <p14:creationId xmlns:p14="http://schemas.microsoft.com/office/powerpoint/2010/main" val="1990469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1"/>
          <p:cNvSpPr txBox="1">
            <a:spLocks/>
          </p:cNvSpPr>
          <p:nvPr/>
        </p:nvSpPr>
        <p:spPr bwMode="auto">
          <a:xfrm>
            <a:off x="357156" y="576624"/>
            <a:ext cx="8617667" cy="662420"/>
          </a:xfrm>
          <a:prstGeom prst="rect">
            <a:avLst/>
          </a:prstGeom>
          <a:noFill/>
          <a:ln w="9525">
            <a:noFill/>
            <a:miter lim="800000"/>
            <a:headEnd/>
            <a:tailEnd/>
          </a:ln>
        </p:spPr>
        <p:txBody>
          <a:bodyPr lIns="91430" tIns="45714" rIns="91430" bIns="45714" anchor="ctr"/>
          <a:lstStyle/>
          <a:p>
            <a:pPr algn="ctr" defTabSz="913898" eaLnBrk="0" hangingPunct="0">
              <a:defRPr/>
            </a:pPr>
            <a:r>
              <a:rPr lang="en-US" sz="3700" b="1" dirty="0">
                <a:latin typeface="+mj-lt"/>
              </a:rPr>
              <a:t>Name</a:t>
            </a:r>
            <a:r>
              <a:rPr lang="en-US" sz="3700" b="1" cap="all" dirty="0">
                <a:latin typeface="+mj-lt"/>
              </a:rPr>
              <a:t> </a:t>
            </a:r>
            <a:r>
              <a:rPr lang="en-US" sz="3700" b="1" dirty="0">
                <a:latin typeface="+mj-lt"/>
              </a:rPr>
              <a:t>That</a:t>
            </a:r>
            <a:r>
              <a:rPr lang="en-US" sz="3700" b="1" cap="all" dirty="0">
                <a:latin typeface="+mj-lt"/>
              </a:rPr>
              <a:t> DOK </a:t>
            </a:r>
            <a:r>
              <a:rPr lang="en-US" sz="3700" b="1" dirty="0">
                <a:latin typeface="+mj-lt"/>
              </a:rPr>
              <a:t>(Key)</a:t>
            </a:r>
            <a:endParaRPr lang="en-US" sz="3700" b="1" dirty="0">
              <a:latin typeface="Calibri" pitchFamily="34" charset="0"/>
            </a:endParaRPr>
          </a:p>
        </p:txBody>
      </p:sp>
      <p:sp>
        <p:nvSpPr>
          <p:cNvPr id="4" name="Subtitle 2"/>
          <p:cNvSpPr txBox="1">
            <a:spLocks/>
          </p:cNvSpPr>
          <p:nvPr/>
        </p:nvSpPr>
        <p:spPr bwMode="auto">
          <a:xfrm>
            <a:off x="455321" y="1446068"/>
            <a:ext cx="8275132" cy="4496234"/>
          </a:xfrm>
          <a:prstGeom prst="rect">
            <a:avLst/>
          </a:prstGeom>
          <a:noFill/>
          <a:ln>
            <a:noFill/>
          </a:ln>
          <a:extLst/>
        </p:spPr>
        <p:txBody>
          <a:bodyPr lIns="91430" tIns="45714" rIns="91430" bIns="45714">
            <a:normAutofit/>
          </a:bodyPr>
          <a:lstStyle>
            <a:lvl1pPr marL="255588" indent="-255588" algn="l" defTabSz="684213"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555625" indent="-212725" algn="l" defTabSz="684213" rtl="0" eaLnBrk="0" fontAlgn="base" hangingPunct="0">
              <a:spcBef>
                <a:spcPct val="20000"/>
              </a:spcBef>
              <a:spcAft>
                <a:spcPct val="0"/>
              </a:spcAft>
              <a:buFont typeface="Arial" charset="0"/>
              <a:buChar char="–"/>
              <a:defRPr sz="2100" kern="1200">
                <a:solidFill>
                  <a:schemeClr val="tx1"/>
                </a:solidFill>
                <a:latin typeface="+mn-lt"/>
                <a:ea typeface="+mn-ea"/>
                <a:cs typeface="+mn-cs"/>
              </a:defRPr>
            </a:lvl2pPr>
            <a:lvl3pPr marL="854075" indent="-169863" algn="l" defTabSz="684213"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196975" indent="-169863" algn="l" defTabSz="684213" rtl="0" eaLnBrk="0" fontAlgn="base" hangingPunct="0">
              <a:spcBef>
                <a:spcPct val="20000"/>
              </a:spcBef>
              <a:spcAft>
                <a:spcPct val="0"/>
              </a:spcAft>
              <a:buFont typeface="Arial" charset="0"/>
              <a:buChar char="–"/>
              <a:defRPr sz="1500" kern="1200">
                <a:solidFill>
                  <a:schemeClr val="tx1"/>
                </a:solidFill>
                <a:latin typeface="+mn-lt"/>
                <a:ea typeface="+mn-ea"/>
                <a:cs typeface="+mn-cs"/>
              </a:defRPr>
            </a:lvl4pPr>
            <a:lvl5pPr marL="1539875" indent="-169863" algn="l" defTabSz="684213" rtl="0" eaLnBrk="0" fontAlgn="base" hangingPunct="0">
              <a:spcBef>
                <a:spcPct val="20000"/>
              </a:spcBef>
              <a:spcAft>
                <a:spcPct val="0"/>
              </a:spcAft>
              <a:buFont typeface="Arial" charset="0"/>
              <a:buChar char="»"/>
              <a:defRPr sz="1500" kern="1200">
                <a:solidFill>
                  <a:schemeClr val="tx1"/>
                </a:solidFill>
                <a:latin typeface="+mn-lt"/>
                <a:ea typeface="+mn-ea"/>
                <a:cs typeface="+mn-cs"/>
              </a:defRPr>
            </a:lvl5pPr>
            <a:lvl6pPr marL="1882430"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4689"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66949"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09209" indent="-171130" algn="l" defTabSz="68452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224766" indent="-224766">
              <a:buFont typeface="Arial" pitchFamily="34" charset="0"/>
              <a:buChar char="•"/>
              <a:defRPr/>
            </a:pPr>
            <a:endParaRPr lang="en-US" sz="2300" dirty="0"/>
          </a:p>
          <a:p>
            <a:pPr marL="224766" indent="-224766">
              <a:buNone/>
              <a:defRPr/>
            </a:pPr>
            <a:endParaRPr lang="en-US" sz="2300" dirty="0"/>
          </a:p>
          <a:p>
            <a:pPr marL="224766" indent="-224766">
              <a:buNone/>
              <a:defRPr/>
            </a:pPr>
            <a:endParaRPr lang="en-US" sz="2300" dirty="0"/>
          </a:p>
          <a:p>
            <a:pPr>
              <a:buFont typeface="Arial" pitchFamily="34" charset="0"/>
              <a:buChar char="•"/>
              <a:defRPr/>
            </a:pPr>
            <a:endParaRPr lang="en-US" sz="2000" dirty="0"/>
          </a:p>
        </p:txBody>
      </p:sp>
      <p:sp>
        <p:nvSpPr>
          <p:cNvPr id="56324" name="Content Placeholder 3"/>
          <p:cNvSpPr>
            <a:spLocks noGrp="1"/>
          </p:cNvSpPr>
          <p:nvPr>
            <p:ph idx="1"/>
          </p:nvPr>
        </p:nvSpPr>
        <p:spPr>
          <a:xfrm>
            <a:off x="357156" y="5243080"/>
            <a:ext cx="8500704" cy="1398443"/>
          </a:xfrm>
        </p:spPr>
        <p:txBody>
          <a:bodyPr>
            <a:normAutofit/>
          </a:bodyPr>
          <a:lstStyle/>
          <a:p>
            <a:pPr marL="365753" indent="-283458">
              <a:spcBef>
                <a:spcPts val="600"/>
              </a:spcBef>
              <a:buNone/>
              <a:defRPr/>
            </a:pPr>
            <a:r>
              <a:rPr lang="en-US" sz="1600" b="1" u="sng" dirty="0"/>
              <a:t>Explanation</a:t>
            </a:r>
            <a:endParaRPr lang="en-US" sz="1600" dirty="0"/>
          </a:p>
          <a:p>
            <a:pPr marL="365753" indent="-283458">
              <a:spcBef>
                <a:spcPts val="600"/>
              </a:spcBef>
              <a:buNone/>
              <a:defRPr/>
            </a:pPr>
            <a:r>
              <a:rPr lang="en-US" sz="1400" dirty="0"/>
              <a:t>Standard – DOK 1. </a:t>
            </a:r>
            <a:r>
              <a:rPr kumimoji="1" lang="en-US" sz="1400" dirty="0"/>
              <a:t>It requires locating/recalling information. </a:t>
            </a:r>
            <a:endParaRPr lang="en-US" sz="1400" dirty="0"/>
          </a:p>
          <a:p>
            <a:pPr marL="365753" indent="-283458">
              <a:spcBef>
                <a:spcPts val="600"/>
              </a:spcBef>
              <a:buNone/>
              <a:defRPr/>
            </a:pPr>
            <a:r>
              <a:rPr lang="en-US" sz="1400" dirty="0"/>
              <a:t>Item - DOK 1. </a:t>
            </a:r>
            <a:r>
              <a:rPr kumimoji="1" lang="en-US" sz="1400" dirty="0"/>
              <a:t>It requires locating/recalling information. </a:t>
            </a:r>
          </a:p>
          <a:p>
            <a:pPr marL="365753" indent="-283458" algn="r">
              <a:spcBef>
                <a:spcPts val="600"/>
              </a:spcBef>
              <a:buNone/>
              <a:defRPr/>
            </a:pPr>
            <a:r>
              <a:rPr lang="en-US" sz="1300" dirty="0">
                <a:solidFill>
                  <a:srgbClr val="000000"/>
                </a:solidFill>
              </a:rPr>
              <a:t>Adapted from CCA Reading Support Materials - Kentucky Department of Education</a:t>
            </a:r>
          </a:p>
        </p:txBody>
      </p:sp>
      <p:sp>
        <p:nvSpPr>
          <p:cNvPr id="50181" name="Slide Number Placeholder 5"/>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9510F14B-7BD8-4284-AEBA-CC44E80A7271}" type="slidenum">
              <a:rPr lang="en-US"/>
              <a:pPr>
                <a:defRPr/>
              </a:pPr>
              <a:t>19</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464178642"/>
              </p:ext>
            </p:extLst>
          </p:nvPr>
        </p:nvGraphicFramePr>
        <p:xfrm>
          <a:off x="391368" y="1676400"/>
          <a:ext cx="8421336" cy="3206973"/>
        </p:xfrm>
        <a:graphic>
          <a:graphicData uri="http://schemas.openxmlformats.org/drawingml/2006/table">
            <a:tbl>
              <a:tblPr/>
              <a:tblGrid>
                <a:gridCol w="1370381"/>
                <a:gridCol w="5486400"/>
                <a:gridCol w="1564555"/>
              </a:tblGrid>
              <a:tr h="381000">
                <a:tc>
                  <a:txBody>
                    <a:bodyPr/>
                    <a:lstStyle/>
                    <a:p>
                      <a:pPr marL="0" marR="0" algn="ctr">
                        <a:lnSpc>
                          <a:spcPct val="115000"/>
                        </a:lnSpc>
                        <a:spcBef>
                          <a:spcPts val="0"/>
                        </a:spcBef>
                        <a:spcAft>
                          <a:spcPts val="0"/>
                        </a:spcAft>
                      </a:pPr>
                      <a:endParaRPr lang="en-US" sz="16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684506" rtl="0" eaLnBrk="1" fontAlgn="auto" latinLnBrk="0" hangingPunct="1">
                        <a:lnSpc>
                          <a:spcPct val="115000"/>
                        </a:lnSpc>
                        <a:spcBef>
                          <a:spcPts val="0"/>
                        </a:spcBef>
                        <a:spcAft>
                          <a:spcPts val="0"/>
                        </a:spcAft>
                        <a:buClrTx/>
                        <a:buSzTx/>
                        <a:buFontTx/>
                        <a:buNone/>
                        <a:tabLst/>
                        <a:defRPr/>
                      </a:pPr>
                      <a:r>
                        <a:rPr lang="en-US" sz="1600" b="1" baseline="0" dirty="0" smtClean="0">
                          <a:latin typeface="+mn-lt"/>
                          <a:ea typeface="Calibri"/>
                          <a:cs typeface="Times New Roman"/>
                        </a:rPr>
                        <a:t>ELA/Reading Standard and Item</a:t>
                      </a: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smtClean="0">
                          <a:latin typeface="+mn-lt"/>
                          <a:ea typeface="Calibri"/>
                          <a:cs typeface="Times New Roman"/>
                        </a:rPr>
                        <a:t>DOK Level</a:t>
                      </a:r>
                      <a:endParaRPr lang="en-US" sz="20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7923">
                <a:tc>
                  <a:txBody>
                    <a:bodyPr/>
                    <a:lstStyle/>
                    <a:p>
                      <a:pPr marL="0" marR="0">
                        <a:lnSpc>
                          <a:spcPct val="115000"/>
                        </a:lnSpc>
                        <a:spcBef>
                          <a:spcPts val="0"/>
                        </a:spcBef>
                        <a:spcAft>
                          <a:spcPts val="0"/>
                        </a:spcAft>
                      </a:pPr>
                      <a:r>
                        <a:rPr lang="en-US" sz="1900" b="1" dirty="0" smtClean="0">
                          <a:latin typeface="+mn-lt"/>
                          <a:ea typeface="Calibri"/>
                          <a:cs typeface="Times New Roman"/>
                        </a:rPr>
                        <a:t>Standard</a:t>
                      </a:r>
                      <a:endParaRPr lang="en-US" sz="16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900" kern="1200" baseline="0" dirty="0" smtClean="0">
                          <a:solidFill>
                            <a:schemeClr val="tx1"/>
                          </a:solidFill>
                          <a:latin typeface="+mn-lt"/>
                          <a:ea typeface="+mn-ea"/>
                          <a:cs typeface="+mn-cs"/>
                        </a:rPr>
                        <a:t>Students will locate key ideas or information in a passage.</a:t>
                      </a:r>
                      <a:endParaRPr lang="en-US" sz="1600" dirty="0" smtClean="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600" b="1" dirty="0" smtClean="0">
                          <a:latin typeface="+mn-lt"/>
                          <a:ea typeface="Calibri"/>
                          <a:cs typeface="Times New Roman"/>
                        </a:rPr>
                        <a:t>1</a:t>
                      </a:r>
                      <a:endParaRPr lang="en-US" sz="3600" b="1" dirty="0">
                        <a:latin typeface="+mn-lt"/>
                        <a:ea typeface="Calibri"/>
                        <a:cs typeface="Times New Roman"/>
                      </a:endParaRPr>
                    </a:p>
                  </a:txBody>
                  <a:tcPr marL="42203" marR="42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5037">
                <a:tc>
                  <a:txBody>
                    <a:bodyPr/>
                    <a:lstStyle/>
                    <a:p>
                      <a:pPr marL="0" marR="0">
                        <a:lnSpc>
                          <a:spcPct val="115000"/>
                        </a:lnSpc>
                        <a:spcBef>
                          <a:spcPts val="0"/>
                        </a:spcBef>
                        <a:spcAft>
                          <a:spcPts val="0"/>
                        </a:spcAft>
                      </a:pPr>
                      <a:r>
                        <a:rPr lang="en-US" sz="1900" b="1" dirty="0" smtClean="0">
                          <a:latin typeface="+mn-lt"/>
                          <a:ea typeface="Calibri"/>
                          <a:cs typeface="Times New Roman"/>
                        </a:rPr>
                        <a:t>Item/Task</a:t>
                      </a:r>
                      <a:endParaRPr lang="en-US" sz="16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After reading a passage, students are asked:</a:t>
                      </a:r>
                    </a:p>
                    <a:p>
                      <a:r>
                        <a:rPr lang="en-US" sz="1800" kern="1200" baseline="0" dirty="0" smtClean="0">
                          <a:solidFill>
                            <a:schemeClr val="tx1"/>
                          </a:solidFill>
                          <a:latin typeface="+mn-lt"/>
                          <a:ea typeface="+mn-ea"/>
                          <a:cs typeface="+mn-cs"/>
                        </a:rPr>
                        <a:t>The Sumerians chose 60 as the base for their number system because</a:t>
                      </a:r>
                    </a:p>
                    <a:p>
                      <a:r>
                        <a:rPr lang="en-US" sz="1800" kern="1200" baseline="0" dirty="0" smtClean="0">
                          <a:solidFill>
                            <a:schemeClr val="tx1"/>
                          </a:solidFill>
                          <a:latin typeface="+mn-lt"/>
                          <a:ea typeface="+mn-ea"/>
                          <a:cs typeface="+mn-cs"/>
                        </a:rPr>
                        <a:t>A. there are 60 minutes in an hour.</a:t>
                      </a:r>
                    </a:p>
                    <a:p>
                      <a:r>
                        <a:rPr lang="en-US" sz="1800" kern="1200" baseline="0" dirty="0" smtClean="0">
                          <a:solidFill>
                            <a:schemeClr val="tx1"/>
                          </a:solidFill>
                          <a:latin typeface="+mn-lt"/>
                          <a:ea typeface="+mn-ea"/>
                          <a:cs typeface="+mn-cs"/>
                        </a:rPr>
                        <a:t>B. they invented dial clocks.</a:t>
                      </a:r>
                    </a:p>
                    <a:p>
                      <a:r>
                        <a:rPr lang="en-US" sz="1800" b="1" kern="1200" baseline="0" dirty="0" smtClean="0">
                          <a:solidFill>
                            <a:schemeClr val="tx1"/>
                          </a:solidFill>
                          <a:latin typeface="+mn-lt"/>
                          <a:ea typeface="+mn-ea"/>
                          <a:cs typeface="+mn-cs"/>
                        </a:rPr>
                        <a:t>C. 60 can be divided easily.</a:t>
                      </a:r>
                    </a:p>
                    <a:p>
                      <a:r>
                        <a:rPr lang="en-US" sz="1800" kern="1200" baseline="0" dirty="0" smtClean="0">
                          <a:solidFill>
                            <a:schemeClr val="tx1"/>
                          </a:solidFill>
                          <a:latin typeface="+mn-lt"/>
                          <a:ea typeface="+mn-ea"/>
                          <a:cs typeface="+mn-cs"/>
                        </a:rPr>
                        <a:t>D. there were six sacred directions on the Sumerian compass.</a:t>
                      </a:r>
                      <a:endParaRPr lang="en-US" sz="16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4506" rtl="0" eaLnBrk="1" fontAlgn="auto" latinLnBrk="0" hangingPunct="1">
                        <a:lnSpc>
                          <a:spcPct val="115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black"/>
                          </a:solidFill>
                          <a:effectLst/>
                          <a:uLnTx/>
                          <a:uFillTx/>
                          <a:latin typeface="+mn-lt"/>
                          <a:ea typeface="Calibri"/>
                          <a:cs typeface="Times New Roman"/>
                        </a:rPr>
                        <a:t>1</a:t>
                      </a:r>
                    </a:p>
                  </a:txBody>
                  <a:tcPr marL="42203" marR="422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50351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Goals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45699736"/>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99104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solidFill>
                  <a:schemeClr val="tx1"/>
                </a:solidFill>
              </a:rPr>
              <a:t>Name That </a:t>
            </a:r>
            <a:r>
              <a:rPr lang="en-US" b="1" dirty="0" smtClean="0">
                <a:solidFill>
                  <a:schemeClr val="tx1"/>
                </a:solidFill>
              </a:rPr>
              <a:t>DOK</a:t>
            </a:r>
            <a:endParaRPr lang="en-US" b="1" dirty="0">
              <a:solidFill>
                <a:schemeClr val="tx1"/>
              </a:solidFill>
            </a:endParaRPr>
          </a:p>
        </p:txBody>
      </p:sp>
      <p:pic>
        <p:nvPicPr>
          <p:cNvPr id="6" name="Content Placeholder 5"/>
          <p:cNvPicPr>
            <a:picLocks noGrp="1" noChangeAspect="1"/>
          </p:cNvPicPr>
          <p:nvPr>
            <p:ph idx="1"/>
          </p:nvPr>
        </p:nvPicPr>
        <p:blipFill>
          <a:blip r:embed="rId2"/>
          <a:stretch>
            <a:fillRect/>
          </a:stretch>
        </p:blipFill>
        <p:spPr>
          <a:xfrm>
            <a:off x="289264" y="1600200"/>
            <a:ext cx="8534400" cy="3643719"/>
          </a:xfrm>
          <a:prstGeom prst="rect">
            <a:avLst/>
          </a:prstGeom>
        </p:spPr>
      </p:pic>
      <p:sp>
        <p:nvSpPr>
          <p:cNvPr id="7" name="Rectangle 6"/>
          <p:cNvSpPr/>
          <p:nvPr/>
        </p:nvSpPr>
        <p:spPr>
          <a:xfrm>
            <a:off x="7620000" y="2209800"/>
            <a:ext cx="609600" cy="4572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620000" y="3283655"/>
            <a:ext cx="609600" cy="4572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01151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solidFill>
                  <a:schemeClr val="tx1"/>
                </a:solidFill>
              </a:rPr>
              <a:t>Name That </a:t>
            </a:r>
            <a:r>
              <a:rPr lang="en-US" b="1" dirty="0" smtClean="0">
                <a:solidFill>
                  <a:schemeClr val="tx1"/>
                </a:solidFill>
              </a:rPr>
              <a:t>DOK (Key)</a:t>
            </a:r>
            <a:endParaRPr lang="en-US" b="1" dirty="0">
              <a:solidFill>
                <a:schemeClr val="tx1"/>
              </a:solidFill>
            </a:endParaRPr>
          </a:p>
        </p:txBody>
      </p:sp>
      <p:sp>
        <p:nvSpPr>
          <p:cNvPr id="4" name="Content Placeholder 3"/>
          <p:cNvSpPr txBox="1">
            <a:spLocks/>
          </p:cNvSpPr>
          <p:nvPr/>
        </p:nvSpPr>
        <p:spPr>
          <a:xfrm>
            <a:off x="357156" y="5243080"/>
            <a:ext cx="8500704" cy="1398443"/>
          </a:xfrm>
          <a:prstGeom prst="rect">
            <a:avLst/>
          </a:prstGeom>
        </p:spPr>
        <p:txBody>
          <a:bodyPr vert="horz" lIns="91440" tIns="45720" rIns="91440" bIns="45720" rtlCol="0">
            <a:normAutofit lnSpcReduction="10000"/>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365753" indent="-283458">
              <a:spcBef>
                <a:spcPts val="600"/>
              </a:spcBef>
              <a:buFont typeface="Arial" pitchFamily="34" charset="0"/>
              <a:buNone/>
              <a:defRPr/>
            </a:pPr>
            <a:r>
              <a:rPr lang="en-US" sz="1600" b="1" u="sng" dirty="0" smtClean="0"/>
              <a:t>Explanation</a:t>
            </a:r>
            <a:endParaRPr lang="en-US" sz="1600" dirty="0" smtClean="0"/>
          </a:p>
          <a:p>
            <a:pPr marL="365753" indent="-283458">
              <a:spcBef>
                <a:spcPts val="600"/>
              </a:spcBef>
              <a:buFont typeface="Arial" pitchFamily="34" charset="0"/>
              <a:buNone/>
              <a:defRPr/>
            </a:pPr>
            <a:r>
              <a:rPr lang="en-US" sz="1400" dirty="0" smtClean="0"/>
              <a:t>Standard – DOK 2. </a:t>
            </a:r>
            <a:r>
              <a:rPr kumimoji="1" lang="en-US" sz="1400" dirty="0" smtClean="0"/>
              <a:t>It requires applying a skill in a familiar context. </a:t>
            </a:r>
            <a:endParaRPr lang="en-US" sz="1400" dirty="0" smtClean="0"/>
          </a:p>
          <a:p>
            <a:pPr marL="365753" indent="-283458">
              <a:spcBef>
                <a:spcPts val="600"/>
              </a:spcBef>
              <a:buFont typeface="Arial" pitchFamily="34" charset="0"/>
              <a:buNone/>
              <a:defRPr/>
            </a:pPr>
            <a:r>
              <a:rPr lang="en-US" sz="1400" dirty="0" smtClean="0"/>
              <a:t>Item - DOK 2. </a:t>
            </a:r>
            <a:r>
              <a:rPr kumimoji="1" lang="en-US" sz="1400" dirty="0" smtClean="0"/>
              <a:t>The student is required to apply the information. Because the student is required to know more than the definition, this item is at a level 2. </a:t>
            </a:r>
          </a:p>
          <a:p>
            <a:pPr marL="365753" indent="-283458" algn="r">
              <a:spcBef>
                <a:spcPts val="600"/>
              </a:spcBef>
              <a:buFont typeface="Arial" pitchFamily="34" charset="0"/>
              <a:buNone/>
              <a:defRPr/>
            </a:pPr>
            <a:r>
              <a:rPr lang="en-US" sz="1300" dirty="0" smtClean="0">
                <a:solidFill>
                  <a:srgbClr val="000000"/>
                </a:solidFill>
              </a:rPr>
              <a:t>Georgia Department of Education</a:t>
            </a:r>
            <a:endParaRPr lang="en-US" sz="1300" dirty="0">
              <a:solidFill>
                <a:srgbClr val="000000"/>
              </a:solidFill>
            </a:endParaRPr>
          </a:p>
        </p:txBody>
      </p:sp>
      <p:pic>
        <p:nvPicPr>
          <p:cNvPr id="5" name="Content Placeholder 4"/>
          <p:cNvPicPr>
            <a:picLocks noGrp="1" noChangeAspect="1"/>
          </p:cNvPicPr>
          <p:nvPr>
            <p:ph idx="1"/>
          </p:nvPr>
        </p:nvPicPr>
        <p:blipFill>
          <a:blip r:embed="rId2"/>
          <a:stretch>
            <a:fillRect/>
          </a:stretch>
        </p:blipFill>
        <p:spPr>
          <a:xfrm>
            <a:off x="304800" y="1676400"/>
            <a:ext cx="8553060" cy="3651686"/>
          </a:xfrm>
          <a:prstGeom prst="rect">
            <a:avLst/>
          </a:prstGeom>
        </p:spPr>
      </p:pic>
    </p:spTree>
    <p:extLst>
      <p:ext uri="{BB962C8B-B14F-4D97-AF65-F5344CB8AC3E}">
        <p14:creationId xmlns:p14="http://schemas.microsoft.com/office/powerpoint/2010/main" val="21587476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we modify questions?</a:t>
            </a:r>
            <a:endParaRPr lang="en-US" dirty="0"/>
          </a:p>
        </p:txBody>
      </p:sp>
      <p:sp>
        <p:nvSpPr>
          <p:cNvPr id="3" name="Content Placeholder 2"/>
          <p:cNvSpPr>
            <a:spLocks noGrp="1"/>
          </p:cNvSpPr>
          <p:nvPr>
            <p:ph idx="1"/>
          </p:nvPr>
        </p:nvSpPr>
        <p:spPr>
          <a:xfrm>
            <a:off x="457200" y="1752601"/>
            <a:ext cx="8229600" cy="1219200"/>
          </a:xfrm>
        </p:spPr>
        <p:txBody>
          <a:bodyPr/>
          <a:lstStyle/>
          <a:p>
            <a:pPr marL="114300" indent="0">
              <a:buNone/>
            </a:pPr>
            <a:r>
              <a:rPr lang="en-US" dirty="0" smtClean="0"/>
              <a:t>What does the standard require of the student?</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275295891"/>
              </p:ext>
            </p:extLst>
          </p:nvPr>
        </p:nvGraphicFramePr>
        <p:xfrm>
          <a:off x="304800" y="2362200"/>
          <a:ext cx="8421336" cy="4267200"/>
        </p:xfrm>
        <a:graphic>
          <a:graphicData uri="http://schemas.openxmlformats.org/drawingml/2006/table">
            <a:tbl>
              <a:tblPr/>
              <a:tblGrid>
                <a:gridCol w="1343230"/>
                <a:gridCol w="5501384"/>
                <a:gridCol w="1576722"/>
              </a:tblGrid>
              <a:tr h="318229">
                <a:tc>
                  <a:txBody>
                    <a:bodyPr/>
                    <a:lstStyle/>
                    <a:p>
                      <a:pPr marL="0" marR="0" algn="ctr">
                        <a:lnSpc>
                          <a:spcPct val="115000"/>
                        </a:lnSpc>
                        <a:spcBef>
                          <a:spcPts val="0"/>
                        </a:spcBef>
                        <a:spcAft>
                          <a:spcPts val="0"/>
                        </a:spcAft>
                      </a:pPr>
                      <a:endParaRPr lang="en-US" sz="16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684506" rtl="0" eaLnBrk="1" fontAlgn="auto" latinLnBrk="0" hangingPunct="1">
                        <a:lnSpc>
                          <a:spcPct val="115000"/>
                        </a:lnSpc>
                        <a:spcBef>
                          <a:spcPts val="0"/>
                        </a:spcBef>
                        <a:spcAft>
                          <a:spcPts val="0"/>
                        </a:spcAft>
                        <a:buClrTx/>
                        <a:buSzTx/>
                        <a:buFontTx/>
                        <a:buNone/>
                        <a:tabLst/>
                        <a:defRPr/>
                      </a:pPr>
                      <a:r>
                        <a:rPr lang="en-US" sz="1600" baseline="0" dirty="0" smtClean="0">
                          <a:latin typeface="+mn-lt"/>
                          <a:ea typeface="Calibri"/>
                          <a:cs typeface="Times New Roman"/>
                        </a:rPr>
                        <a:t>Science CTAE </a:t>
                      </a:r>
                      <a:r>
                        <a:rPr lang="en-US" sz="1600" baseline="0" dirty="0" smtClean="0">
                          <a:latin typeface="+mn-lt"/>
                          <a:ea typeface="Calibri"/>
                          <a:cs typeface="Times New Roman"/>
                        </a:rPr>
                        <a:t>Standard and Item</a:t>
                      </a: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200" b="1" dirty="0" smtClean="0">
                          <a:latin typeface="+mn-lt"/>
                          <a:ea typeface="Calibri"/>
                          <a:cs typeface="Times New Roman"/>
                        </a:rPr>
                        <a:t>DOK Level</a:t>
                      </a:r>
                      <a:endParaRPr lang="en-US" sz="22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0878">
                <a:tc>
                  <a:txBody>
                    <a:bodyPr/>
                    <a:lstStyle/>
                    <a:p>
                      <a:pPr marL="0" marR="0">
                        <a:lnSpc>
                          <a:spcPct val="115000"/>
                        </a:lnSpc>
                        <a:spcBef>
                          <a:spcPts val="0"/>
                        </a:spcBef>
                        <a:spcAft>
                          <a:spcPts val="0"/>
                        </a:spcAft>
                      </a:pPr>
                      <a:r>
                        <a:rPr lang="en-US" sz="1900" b="1" dirty="0" smtClean="0">
                          <a:latin typeface="+mn-lt"/>
                          <a:ea typeface="Calibri"/>
                          <a:cs typeface="Times New Roman"/>
                        </a:rPr>
                        <a:t>Standard</a:t>
                      </a:r>
                      <a:endParaRPr lang="en-US" sz="1600"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2200" b="0" kern="1200" dirty="0" smtClean="0">
                          <a:solidFill>
                            <a:schemeClr val="tx1"/>
                          </a:solidFill>
                          <a:latin typeface="+mn-lt"/>
                          <a:ea typeface="+mn-ea"/>
                          <a:cs typeface="+mn-cs"/>
                        </a:rPr>
                        <a:t>Students will </a:t>
                      </a:r>
                      <a:r>
                        <a:rPr lang="en-US" sz="2200" b="1" kern="1200" dirty="0" smtClean="0">
                          <a:solidFill>
                            <a:srgbClr val="C00000"/>
                          </a:solidFill>
                          <a:latin typeface="+mn-lt"/>
                          <a:ea typeface="+mn-ea"/>
                          <a:cs typeface="+mn-cs"/>
                        </a:rPr>
                        <a:t>recognize</a:t>
                      </a:r>
                      <a:r>
                        <a:rPr lang="en-US" sz="2200" b="0" kern="1200" dirty="0" smtClean="0">
                          <a:solidFill>
                            <a:schemeClr val="tx1"/>
                          </a:solidFill>
                          <a:latin typeface="+mn-lt"/>
                          <a:ea typeface="+mn-ea"/>
                          <a:cs typeface="+mn-cs"/>
                        </a:rPr>
                        <a:t> the </a:t>
                      </a:r>
                      <a:r>
                        <a:rPr lang="en-US" sz="2200" b="1" kern="1200" dirty="0" smtClean="0">
                          <a:solidFill>
                            <a:srgbClr val="C00000"/>
                          </a:solidFill>
                          <a:latin typeface="+mn-lt"/>
                          <a:ea typeface="+mn-ea"/>
                          <a:cs typeface="+mn-cs"/>
                        </a:rPr>
                        <a:t>effects of pollution</a:t>
                      </a:r>
                      <a:r>
                        <a:rPr lang="en-US" sz="2200" b="1" kern="1200" baseline="0" dirty="0" smtClean="0">
                          <a:solidFill>
                            <a:srgbClr val="C00000"/>
                          </a:solidFill>
                          <a:latin typeface="+mn-lt"/>
                          <a:ea typeface="+mn-ea"/>
                          <a:cs typeface="+mn-cs"/>
                        </a:rPr>
                        <a:t> and humans on the environment.</a:t>
                      </a:r>
                      <a:endParaRPr lang="en-US" sz="2200" b="1" dirty="0">
                        <a:solidFill>
                          <a:srgbClr val="C00000"/>
                        </a:solidFill>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400" b="1" dirty="0" smtClean="0">
                          <a:latin typeface="+mn-lt"/>
                          <a:ea typeface="Calibri"/>
                          <a:cs typeface="Times New Roman"/>
                        </a:rPr>
                        <a:t>2</a:t>
                      </a:r>
                      <a:endParaRPr lang="en-US" sz="44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5788">
                <a:tc>
                  <a:txBody>
                    <a:bodyPr/>
                    <a:lstStyle/>
                    <a:p>
                      <a:pPr marL="0" marR="0">
                        <a:lnSpc>
                          <a:spcPct val="115000"/>
                        </a:lnSpc>
                        <a:spcBef>
                          <a:spcPts val="0"/>
                        </a:spcBef>
                        <a:spcAft>
                          <a:spcPts val="0"/>
                        </a:spcAft>
                      </a:pPr>
                      <a:r>
                        <a:rPr lang="en-US" sz="1900" b="1" dirty="0" smtClean="0">
                          <a:latin typeface="+mn-lt"/>
                          <a:ea typeface="Calibri"/>
                          <a:cs typeface="Times New Roman"/>
                        </a:rPr>
                        <a:t>Item/Task</a:t>
                      </a:r>
                      <a:endParaRPr lang="en-US" sz="1600" b="1" dirty="0">
                        <a:latin typeface="+mn-lt"/>
                        <a:ea typeface="Calibri"/>
                        <a:cs typeface="Times New Roman"/>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684506" rtl="0" eaLnBrk="1" fontAlgn="auto" latinLnBrk="0" hangingPunct="1">
                        <a:lnSpc>
                          <a:spcPct val="100000"/>
                        </a:lnSpc>
                        <a:spcBef>
                          <a:spcPts val="0"/>
                        </a:spcBef>
                        <a:spcAft>
                          <a:spcPts val="0"/>
                        </a:spcAft>
                        <a:buClrTx/>
                        <a:buSzTx/>
                        <a:buFontTx/>
                        <a:buNone/>
                        <a:tabLst/>
                        <a:defRPr/>
                      </a:pPr>
                      <a:r>
                        <a:rPr lang="en-US" sz="2000" kern="1200" baseline="0" dirty="0" smtClean="0">
                          <a:solidFill>
                            <a:schemeClr val="tx1"/>
                          </a:solidFill>
                          <a:latin typeface="+mn-lt"/>
                          <a:ea typeface="+mn-ea"/>
                          <a:cs typeface="+mn-cs"/>
                        </a:rPr>
                        <a:t>Using your DOK question stems, how can you address this concept of </a:t>
                      </a:r>
                      <a:r>
                        <a:rPr lang="en-US" sz="2000" kern="1200" baseline="0" dirty="0" smtClean="0">
                          <a:solidFill>
                            <a:schemeClr val="tx1"/>
                          </a:solidFill>
                          <a:latin typeface="+mn-lt"/>
                          <a:ea typeface="+mn-ea"/>
                          <a:cs typeface="+mn-cs"/>
                        </a:rPr>
                        <a:t>the effects of pollution and humans on the environment at a level 3 or 4?</a:t>
                      </a:r>
                      <a:endParaRPr lang="en-US" sz="2000" kern="1200" baseline="0" dirty="0" smtClean="0">
                        <a:solidFill>
                          <a:schemeClr val="tx1"/>
                        </a:solidFill>
                        <a:latin typeface="+mn-lt"/>
                        <a:ea typeface="+mn-ea"/>
                        <a:cs typeface="+mn-cs"/>
                      </a:endParaRPr>
                    </a:p>
                    <a:p>
                      <a:pPr marL="0" marR="0" indent="0" algn="l" defTabSz="684506" rtl="0" eaLnBrk="1" fontAlgn="auto" latinLnBrk="0" hangingPunct="1">
                        <a:lnSpc>
                          <a:spcPct val="100000"/>
                        </a:lnSpc>
                        <a:spcBef>
                          <a:spcPts val="0"/>
                        </a:spcBef>
                        <a:spcAft>
                          <a:spcPts val="0"/>
                        </a:spcAft>
                        <a:buClrTx/>
                        <a:buSzTx/>
                        <a:buFontTx/>
                        <a:buNone/>
                        <a:tabLst/>
                        <a:defRPr/>
                      </a:pPr>
                      <a:endParaRPr lang="en-US" sz="2000" kern="1200" baseline="0" dirty="0" smtClean="0">
                        <a:solidFill>
                          <a:schemeClr val="tx1"/>
                        </a:solidFill>
                        <a:latin typeface="+mn-lt"/>
                        <a:ea typeface="+mn-ea"/>
                        <a:cs typeface="+mn-cs"/>
                      </a:endParaRPr>
                    </a:p>
                    <a:p>
                      <a:pPr marL="0" marR="0" indent="0" algn="l" defTabSz="684506" rtl="0" eaLnBrk="1" fontAlgn="auto" latinLnBrk="0" hangingPunct="1">
                        <a:lnSpc>
                          <a:spcPct val="100000"/>
                        </a:lnSpc>
                        <a:spcBef>
                          <a:spcPts val="0"/>
                        </a:spcBef>
                        <a:spcAft>
                          <a:spcPts val="0"/>
                        </a:spcAft>
                        <a:buClrTx/>
                        <a:buSzTx/>
                        <a:buFontTx/>
                        <a:buNone/>
                        <a:tabLst/>
                        <a:defRPr/>
                      </a:pPr>
                      <a:r>
                        <a:rPr lang="en-US" sz="2000" i="1" kern="1200" baseline="0" dirty="0" smtClean="0">
                          <a:solidFill>
                            <a:schemeClr val="tx1"/>
                          </a:solidFill>
                          <a:latin typeface="+mn-lt"/>
                          <a:ea typeface="+mn-ea"/>
                          <a:cs typeface="+mn-cs"/>
                        </a:rPr>
                        <a:t>Which environmental concern would MOST affect animals in the sky?</a:t>
                      </a:r>
                      <a:endParaRPr lang="en-US" sz="1800" i="1" kern="1200" baseline="0" dirty="0" smtClean="0">
                        <a:solidFill>
                          <a:schemeClr val="tx1"/>
                        </a:solidFill>
                        <a:latin typeface="+mn-lt"/>
                        <a:ea typeface="+mn-ea"/>
                        <a:cs typeface="+mn-cs"/>
                      </a:endParaRP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4506" rtl="0" eaLnBrk="1" fontAlgn="auto" latinLnBrk="0" hangingPunct="1">
                        <a:lnSpc>
                          <a:spcPct val="115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prstClr val="black"/>
                          </a:solidFill>
                          <a:effectLst/>
                          <a:uLnTx/>
                          <a:uFillTx/>
                          <a:latin typeface="+mn-lt"/>
                          <a:ea typeface="Calibri"/>
                          <a:cs typeface="Times New Roman"/>
                        </a:rPr>
                        <a:t>?</a:t>
                      </a:r>
                    </a:p>
                  </a:txBody>
                  <a:tcPr marL="42203" marR="42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11214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we modify questions?</a:t>
            </a:r>
            <a:endParaRPr lang="en-US" dirty="0"/>
          </a:p>
        </p:txBody>
      </p:sp>
      <p:sp>
        <p:nvSpPr>
          <p:cNvPr id="3" name="Content Placeholder 2"/>
          <p:cNvSpPr>
            <a:spLocks noGrp="1"/>
          </p:cNvSpPr>
          <p:nvPr>
            <p:ph idx="1"/>
          </p:nvPr>
        </p:nvSpPr>
        <p:spPr/>
        <p:txBody>
          <a:bodyPr>
            <a:normAutofit/>
          </a:bodyPr>
          <a:lstStyle/>
          <a:p>
            <a:r>
              <a:rPr lang="en-US" dirty="0" smtClean="0"/>
              <a:t>How is pollution related to a decrease in animal populations? (DOK 3)</a:t>
            </a:r>
          </a:p>
          <a:p>
            <a:r>
              <a:rPr lang="en-US" dirty="0" smtClean="0"/>
              <a:t>Choose a population of animals and show at least 3 ways they are affected by humans. (DOK 3)</a:t>
            </a:r>
          </a:p>
          <a:p>
            <a:r>
              <a:rPr lang="en-US" dirty="0"/>
              <a:t>Choose a population of animals and show at least 3 ways they are affected by humans. </a:t>
            </a:r>
            <a:r>
              <a:rPr lang="en-US" dirty="0" smtClean="0"/>
              <a:t>Choose one of those ways to show how humans can decrease their impact on the animal population. Using media, create a campaign to show humans how they can decrease their impact on the animal population. (DOK 4)</a:t>
            </a:r>
            <a:endParaRPr lang="en-US" dirty="0"/>
          </a:p>
          <a:p>
            <a:endParaRPr lang="en-US" dirty="0"/>
          </a:p>
          <a:p>
            <a:endParaRPr lang="en-US" dirty="0"/>
          </a:p>
        </p:txBody>
      </p:sp>
    </p:spTree>
    <p:extLst>
      <p:ext uri="{BB962C8B-B14F-4D97-AF65-F5344CB8AC3E}">
        <p14:creationId xmlns:p14="http://schemas.microsoft.com/office/powerpoint/2010/main" val="32870536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we turn rigor into practice?</a:t>
            </a:r>
            <a:endParaRPr lang="en-US" dirty="0"/>
          </a:p>
        </p:txBody>
      </p:sp>
      <p:sp>
        <p:nvSpPr>
          <p:cNvPr id="3" name="Content Placeholder 2"/>
          <p:cNvSpPr>
            <a:spLocks noGrp="1"/>
          </p:cNvSpPr>
          <p:nvPr>
            <p:ph idx="1"/>
          </p:nvPr>
        </p:nvSpPr>
        <p:spPr/>
        <p:txBody>
          <a:bodyPr/>
          <a:lstStyle/>
          <a:p>
            <a:r>
              <a:rPr lang="en-US" dirty="0" smtClean="0"/>
              <a:t>How do we increase rigor in the classroom?</a:t>
            </a:r>
          </a:p>
          <a:p>
            <a:pPr lvl="1"/>
            <a:r>
              <a:rPr lang="en-US" dirty="0" smtClean="0"/>
              <a:t>Become aware of the level of questioning in the classroom.</a:t>
            </a:r>
          </a:p>
          <a:p>
            <a:pPr lvl="1"/>
            <a:r>
              <a:rPr lang="en-US" dirty="0" smtClean="0"/>
              <a:t>Who is asking the questions?</a:t>
            </a:r>
          </a:p>
          <a:p>
            <a:pPr lvl="2"/>
            <a:r>
              <a:rPr lang="en-US" dirty="0" smtClean="0"/>
              <a:t>Teacher to student</a:t>
            </a:r>
          </a:p>
          <a:p>
            <a:pPr lvl="2"/>
            <a:r>
              <a:rPr lang="en-US" dirty="0" smtClean="0"/>
              <a:t>Student to Teacher</a:t>
            </a:r>
          </a:p>
          <a:p>
            <a:pPr lvl="2"/>
            <a:r>
              <a:rPr lang="en-US" dirty="0" smtClean="0"/>
              <a:t>Student to student</a:t>
            </a:r>
          </a:p>
          <a:p>
            <a:pPr lvl="1"/>
            <a:r>
              <a:rPr lang="en-US" dirty="0" smtClean="0"/>
              <a:t>Evaluate your current questioning strategies to increase the level</a:t>
            </a:r>
            <a:endParaRPr lang="en-US" dirty="0"/>
          </a:p>
        </p:txBody>
      </p:sp>
    </p:spTree>
    <p:extLst>
      <p:ext uri="{BB962C8B-B14F-4D97-AF65-F5344CB8AC3E}">
        <p14:creationId xmlns:p14="http://schemas.microsoft.com/office/powerpoint/2010/main" val="12098292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152400"/>
            <a:ext cx="5387402" cy="6553200"/>
          </a:xfrm>
          <a:prstGeom prst="rect">
            <a:avLst/>
          </a:prstGeom>
        </p:spPr>
      </p:pic>
    </p:spTree>
    <p:extLst>
      <p:ext uri="{BB962C8B-B14F-4D97-AF65-F5344CB8AC3E}">
        <p14:creationId xmlns:p14="http://schemas.microsoft.com/office/powerpoint/2010/main" val="3854476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Encouraging teachers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3751179"/>
              </p:ext>
            </p:extLst>
          </p:nvPr>
        </p:nvGraphicFramePr>
        <p:xfrm>
          <a:off x="457200" y="1752600"/>
          <a:ext cx="8229600" cy="4373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57860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dirty="0" smtClean="0"/>
              <a:t>Melissa Thomas</a:t>
            </a:r>
          </a:p>
          <a:p>
            <a:pPr lvl="1"/>
            <a:r>
              <a:rPr lang="en-US" dirty="0" smtClean="0"/>
              <a:t>Learning and Leadership</a:t>
            </a:r>
          </a:p>
          <a:p>
            <a:pPr lvl="1"/>
            <a:r>
              <a:rPr lang="en-US" dirty="0"/>
              <a:t>m</a:t>
            </a:r>
            <a:r>
              <a:rPr lang="en-US" dirty="0" smtClean="0"/>
              <a:t>elissa.thomas@henry.k12.ga.us</a:t>
            </a:r>
          </a:p>
          <a:p>
            <a:pPr lvl="1"/>
            <a:r>
              <a:rPr lang="en-US" dirty="0" smtClean="0"/>
              <a:t>770.957.6547</a:t>
            </a:r>
          </a:p>
          <a:p>
            <a:pPr lvl="1"/>
            <a:endParaRPr lang="en-US" dirty="0"/>
          </a:p>
          <a:p>
            <a:r>
              <a:rPr lang="en-US" dirty="0" smtClean="0"/>
              <a:t>Call on me anytime!</a:t>
            </a:r>
            <a:endParaRPr lang="en-US" dirty="0"/>
          </a:p>
        </p:txBody>
      </p:sp>
      <p:pic>
        <p:nvPicPr>
          <p:cNvPr id="3074" name="Picture 2" descr="C:\Documents and Settings\melissa.thomas\Local Settings\Temp\Temporary Internet Files\Content.IE5\1TPBP3MR\MC90043447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0800" y="5334000"/>
            <a:ext cx="1828800" cy="790575"/>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Documents and Settings\melissa.thomas\Local Settings\Temp\Temporary Internet Files\Content.IE5\GMB50FYL\MC90010514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4103121"/>
            <a:ext cx="1529791" cy="181965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Documents and Settings\melissa.thomas\Local Settings\Temp\Temporary Internet Files\Content.IE5\OB5ZXFR9\MC90010489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75170" y="3918640"/>
            <a:ext cx="1818742" cy="512978"/>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Documents and Settings\melissa.thomas\Local Settings\Temp\Temporary Internet Files\Content.IE5\XWE8FX0M\MC900174647[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51042" y="5663907"/>
            <a:ext cx="1806854" cy="783641"/>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Documents and Settings\melissa.thomas\Local Settings\Temp\Temporary Internet Files\Content.IE5\OB5ZXFR9\MC900104818[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172200" y="1946758"/>
            <a:ext cx="1812341" cy="572414"/>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7" descr="C:\Documents and Settings\melissa.thomas\Local Settings\Temp\Temporary Internet Files\Content.IE5\XWE8FX0M\MC900105156[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354469" y="3124200"/>
            <a:ext cx="1522955" cy="1547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8884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rigor mean to you?</a:t>
            </a:r>
            <a:endParaRPr lang="en-US" dirty="0"/>
          </a:p>
        </p:txBody>
      </p:sp>
      <p:sp>
        <p:nvSpPr>
          <p:cNvPr id="3" name="Content Placeholder 2"/>
          <p:cNvSpPr>
            <a:spLocks noGrp="1"/>
          </p:cNvSpPr>
          <p:nvPr>
            <p:ph idx="1"/>
          </p:nvPr>
        </p:nvSpPr>
        <p:spPr/>
        <p:txBody>
          <a:bodyPr/>
          <a:lstStyle/>
          <a:p>
            <a:r>
              <a:rPr lang="en-US" dirty="0" smtClean="0"/>
              <a:t>How do you define rigor?</a:t>
            </a:r>
          </a:p>
        </p:txBody>
      </p:sp>
      <p:sp>
        <p:nvSpPr>
          <p:cNvPr id="4" name="Rectangle 3"/>
          <p:cNvSpPr/>
          <p:nvPr/>
        </p:nvSpPr>
        <p:spPr>
          <a:xfrm>
            <a:off x="1974814" y="2819400"/>
            <a:ext cx="2597186" cy="923330"/>
          </a:xfrm>
          <a:prstGeom prst="rect">
            <a:avLst/>
          </a:prstGeom>
          <a:noFill/>
        </p:spPr>
        <p:txBody>
          <a:bodyPr wrap="none" lIns="91440" tIns="45720" rIns="91440" bIns="45720">
            <a:spAutoFit/>
          </a:bodyPr>
          <a:lstStyle/>
          <a:p>
            <a:pPr algn="ctr"/>
            <a:r>
              <a:rPr lang="en-US" sz="54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difficult</a:t>
            </a:r>
            <a:endPar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5" name="Rectangle 4"/>
          <p:cNvSpPr/>
          <p:nvPr/>
        </p:nvSpPr>
        <p:spPr>
          <a:xfrm rot="20147792">
            <a:off x="-65930" y="5093269"/>
            <a:ext cx="4523995"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complicated</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6" name="Rectangle 5"/>
          <p:cNvSpPr/>
          <p:nvPr/>
        </p:nvSpPr>
        <p:spPr>
          <a:xfrm>
            <a:off x="4411175" y="5445111"/>
            <a:ext cx="3712876" cy="830997"/>
          </a:xfrm>
          <a:prstGeom prst="rect">
            <a:avLst/>
          </a:prstGeom>
          <a:noFill/>
        </p:spPr>
        <p:txBody>
          <a:bodyPr wrap="none" lIns="91440" tIns="45720" rIns="91440" bIns="45720">
            <a:spAutoFit/>
          </a:bodyPr>
          <a:lstStyle/>
          <a:p>
            <a:pPr algn="ctr"/>
            <a:r>
              <a:rPr lang="en-US" sz="4800" b="0" cap="none" spc="0" dirty="0" smtClean="0">
                <a:ln w="0"/>
                <a:solidFill>
                  <a:schemeClr val="accent1"/>
                </a:solidFill>
                <a:effectLst>
                  <a:outerShdw blurRad="38100" dist="25400" dir="5400000" algn="ctr" rotWithShape="0">
                    <a:srgbClr val="6E747A">
                      <a:alpha val="43000"/>
                    </a:srgbClr>
                  </a:outerShdw>
                </a:effectLst>
              </a:rPr>
              <a:t>demanding</a:t>
            </a:r>
            <a:endParaRPr lang="en-US" sz="4800" b="0" cap="none" spc="0" dirty="0">
              <a:ln w="0"/>
              <a:solidFill>
                <a:schemeClr val="accent1"/>
              </a:solidFill>
              <a:effectLst>
                <a:outerShdw blurRad="38100" dist="25400" dir="5400000" algn="ctr" rotWithShape="0">
                  <a:srgbClr val="6E747A">
                    <a:alpha val="43000"/>
                  </a:srgbClr>
                </a:outerShdw>
              </a:effectLst>
            </a:endParaRPr>
          </a:p>
        </p:txBody>
      </p:sp>
      <p:sp>
        <p:nvSpPr>
          <p:cNvPr id="7" name="Rectangle 6"/>
          <p:cNvSpPr/>
          <p:nvPr/>
        </p:nvSpPr>
        <p:spPr>
          <a:xfrm rot="1434530">
            <a:off x="5442275" y="3985163"/>
            <a:ext cx="3204724" cy="923330"/>
          </a:xfrm>
          <a:prstGeom prst="rect">
            <a:avLst/>
          </a:prstGeom>
          <a:noFill/>
        </p:spPr>
        <p:txBody>
          <a:bodyPr wrap="none" lIns="91440" tIns="45720" rIns="91440" bIns="45720">
            <a:spAutoFit/>
          </a:bodyPr>
          <a:lstStyle/>
          <a:p>
            <a:pPr algn="ctr"/>
            <a:r>
              <a:rPr lang="en-US" sz="54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thorough</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2950705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80">
                                          <p:stCondLst>
                                            <p:cond delay="0"/>
                                          </p:stCondLst>
                                        </p:cTn>
                                        <p:tgtEl>
                                          <p:spTgt spid="6"/>
                                        </p:tgtEl>
                                      </p:cBhvr>
                                    </p:animEffect>
                                    <p:anim calcmode="lin" valueType="num">
                                      <p:cBhvr>
                                        <p:cTn id="1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7" dur="26">
                                          <p:stCondLst>
                                            <p:cond delay="650"/>
                                          </p:stCondLst>
                                        </p:cTn>
                                        <p:tgtEl>
                                          <p:spTgt spid="6"/>
                                        </p:tgtEl>
                                      </p:cBhvr>
                                      <p:to x="100000" y="60000"/>
                                    </p:animScale>
                                    <p:animScale>
                                      <p:cBhvr>
                                        <p:cTn id="18" dur="166" decel="50000">
                                          <p:stCondLst>
                                            <p:cond delay="676"/>
                                          </p:stCondLst>
                                        </p:cTn>
                                        <p:tgtEl>
                                          <p:spTgt spid="6"/>
                                        </p:tgtEl>
                                      </p:cBhvr>
                                      <p:to x="100000" y="100000"/>
                                    </p:animScale>
                                    <p:animScale>
                                      <p:cBhvr>
                                        <p:cTn id="19" dur="26">
                                          <p:stCondLst>
                                            <p:cond delay="1312"/>
                                          </p:stCondLst>
                                        </p:cTn>
                                        <p:tgtEl>
                                          <p:spTgt spid="6"/>
                                        </p:tgtEl>
                                      </p:cBhvr>
                                      <p:to x="100000" y="80000"/>
                                    </p:animScale>
                                    <p:animScale>
                                      <p:cBhvr>
                                        <p:cTn id="20" dur="166" decel="50000">
                                          <p:stCondLst>
                                            <p:cond delay="1338"/>
                                          </p:stCondLst>
                                        </p:cTn>
                                        <p:tgtEl>
                                          <p:spTgt spid="6"/>
                                        </p:tgtEl>
                                      </p:cBhvr>
                                      <p:to x="100000" y="100000"/>
                                    </p:animScale>
                                    <p:animScale>
                                      <p:cBhvr>
                                        <p:cTn id="21" dur="26">
                                          <p:stCondLst>
                                            <p:cond delay="1642"/>
                                          </p:stCondLst>
                                        </p:cTn>
                                        <p:tgtEl>
                                          <p:spTgt spid="6"/>
                                        </p:tgtEl>
                                      </p:cBhvr>
                                      <p:to x="100000" y="90000"/>
                                    </p:animScale>
                                    <p:animScale>
                                      <p:cBhvr>
                                        <p:cTn id="22" dur="166" decel="50000">
                                          <p:stCondLst>
                                            <p:cond delay="1668"/>
                                          </p:stCondLst>
                                        </p:cTn>
                                        <p:tgtEl>
                                          <p:spTgt spid="6"/>
                                        </p:tgtEl>
                                      </p:cBhvr>
                                      <p:to x="100000" y="100000"/>
                                    </p:animScale>
                                    <p:animScale>
                                      <p:cBhvr>
                                        <p:cTn id="23" dur="26">
                                          <p:stCondLst>
                                            <p:cond delay="1808"/>
                                          </p:stCondLst>
                                        </p:cTn>
                                        <p:tgtEl>
                                          <p:spTgt spid="6"/>
                                        </p:tgtEl>
                                      </p:cBhvr>
                                      <p:to x="100000" y="95000"/>
                                    </p:animScale>
                                    <p:animScale>
                                      <p:cBhvr>
                                        <p:cTn id="24" dur="166" decel="50000">
                                          <p:stCondLst>
                                            <p:cond delay="1834"/>
                                          </p:stCondLst>
                                        </p:cTn>
                                        <p:tgtEl>
                                          <p:spTgt spid="6"/>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1000" fill="hold"/>
                                        <p:tgtEl>
                                          <p:spTgt spid="5"/>
                                        </p:tgtEl>
                                        <p:attrNameLst>
                                          <p:attrName>ppt_w</p:attrName>
                                        </p:attrNameLst>
                                      </p:cBhvr>
                                      <p:tavLst>
                                        <p:tav tm="0">
                                          <p:val>
                                            <p:fltVal val="0"/>
                                          </p:val>
                                        </p:tav>
                                        <p:tav tm="100000">
                                          <p:val>
                                            <p:strVal val="#ppt_w"/>
                                          </p:val>
                                        </p:tav>
                                      </p:tavLst>
                                    </p:anim>
                                    <p:anim calcmode="lin" valueType="num">
                                      <p:cBhvr>
                                        <p:cTn id="30" dur="1000" fill="hold"/>
                                        <p:tgtEl>
                                          <p:spTgt spid="5"/>
                                        </p:tgtEl>
                                        <p:attrNameLst>
                                          <p:attrName>ppt_h</p:attrName>
                                        </p:attrNameLst>
                                      </p:cBhvr>
                                      <p:tavLst>
                                        <p:tav tm="0">
                                          <p:val>
                                            <p:fltVal val="0"/>
                                          </p:val>
                                        </p:tav>
                                        <p:tav tm="100000">
                                          <p:val>
                                            <p:strVal val="#ppt_h"/>
                                          </p:val>
                                        </p:tav>
                                      </p:tavLst>
                                    </p:anim>
                                    <p:anim calcmode="lin" valueType="num">
                                      <p:cBhvr>
                                        <p:cTn id="31" dur="1000" fill="hold"/>
                                        <p:tgtEl>
                                          <p:spTgt spid="5"/>
                                        </p:tgtEl>
                                        <p:attrNameLst>
                                          <p:attrName>style.rotation</p:attrName>
                                        </p:attrNameLst>
                                      </p:cBhvr>
                                      <p:tavLst>
                                        <p:tav tm="0">
                                          <p:val>
                                            <p:fltVal val="90"/>
                                          </p:val>
                                        </p:tav>
                                        <p:tav tm="100000">
                                          <p:val>
                                            <p:fltVal val="0"/>
                                          </p:val>
                                        </p:tav>
                                      </p:tavLst>
                                    </p:anim>
                                    <p:animEffect transition="in" filter="fade">
                                      <p:cBhvr>
                                        <p:cTn id="32" dur="10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circle(in)">
                                      <p:cBhvr>
                                        <p:cTn id="3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rigor?</a:t>
            </a:r>
            <a:endParaRPr lang="en-US" dirty="0"/>
          </a:p>
        </p:txBody>
      </p:sp>
      <p:sp>
        <p:nvSpPr>
          <p:cNvPr id="3" name="Content Placeholder 2"/>
          <p:cNvSpPr>
            <a:spLocks noGrp="1"/>
          </p:cNvSpPr>
          <p:nvPr>
            <p:ph idx="1"/>
          </p:nvPr>
        </p:nvSpPr>
        <p:spPr/>
        <p:txBody>
          <a:bodyPr>
            <a:normAutofit/>
          </a:bodyPr>
          <a:lstStyle/>
          <a:p>
            <a:r>
              <a:rPr lang="en-US" dirty="0" smtClean="0"/>
              <a:t>Academic rigor: learning in which students demonstrate a </a:t>
            </a:r>
            <a:r>
              <a:rPr lang="en-US" dirty="0" smtClean="0">
                <a:solidFill>
                  <a:schemeClr val="accent2">
                    <a:lumMod val="75000"/>
                  </a:schemeClr>
                </a:solidFill>
                <a:effectLst>
                  <a:outerShdw blurRad="38100" dist="38100" dir="2700000" algn="tl">
                    <a:srgbClr val="000000">
                      <a:alpha val="43137"/>
                    </a:srgbClr>
                  </a:outerShdw>
                </a:effectLst>
              </a:rPr>
              <a:t>thorough</a:t>
            </a:r>
            <a:r>
              <a:rPr lang="en-US" dirty="0" smtClean="0"/>
              <a:t>, in-depth </a:t>
            </a:r>
            <a:r>
              <a:rPr lang="en-US" dirty="0" smtClean="0">
                <a:solidFill>
                  <a:schemeClr val="accent2">
                    <a:lumMod val="75000"/>
                  </a:schemeClr>
                </a:solidFill>
                <a:effectLst>
                  <a:outerShdw blurRad="38100" dist="38100" dir="2700000" algn="tl">
                    <a:srgbClr val="000000">
                      <a:alpha val="43137"/>
                    </a:srgbClr>
                  </a:outerShdw>
                </a:effectLst>
              </a:rPr>
              <a:t>mastery</a:t>
            </a:r>
            <a:r>
              <a:rPr lang="en-US" dirty="0" smtClean="0"/>
              <a:t> of </a:t>
            </a:r>
            <a:r>
              <a:rPr lang="en-US" dirty="0" smtClean="0">
                <a:solidFill>
                  <a:schemeClr val="accent2">
                    <a:lumMod val="75000"/>
                  </a:schemeClr>
                </a:solidFill>
                <a:effectLst>
                  <a:outerShdw blurRad="38100" dist="38100" dir="2700000" algn="tl">
                    <a:srgbClr val="000000">
                      <a:alpha val="43137"/>
                    </a:srgbClr>
                  </a:outerShdw>
                </a:effectLst>
              </a:rPr>
              <a:t>challenging tasks </a:t>
            </a:r>
            <a:r>
              <a:rPr lang="en-US" dirty="0" smtClean="0"/>
              <a:t>to develop cognitive skills through </a:t>
            </a:r>
            <a:r>
              <a:rPr lang="en-US" dirty="0" smtClean="0">
                <a:solidFill>
                  <a:schemeClr val="accent2">
                    <a:lumMod val="75000"/>
                  </a:schemeClr>
                </a:solidFill>
                <a:effectLst>
                  <a:outerShdw blurRad="38100" dist="38100" dir="2700000" algn="tl">
                    <a:srgbClr val="000000">
                      <a:alpha val="43137"/>
                    </a:srgbClr>
                  </a:outerShdw>
                </a:effectLst>
              </a:rPr>
              <a:t>reflective thought</a:t>
            </a:r>
            <a:r>
              <a:rPr lang="en-US" dirty="0" smtClean="0"/>
              <a:t>, </a:t>
            </a:r>
            <a:r>
              <a:rPr lang="en-US" dirty="0" smtClean="0">
                <a:solidFill>
                  <a:schemeClr val="accent2">
                    <a:lumMod val="75000"/>
                  </a:schemeClr>
                </a:solidFill>
                <a:effectLst>
                  <a:outerShdw blurRad="38100" dist="38100" dir="2700000" algn="tl">
                    <a:srgbClr val="000000">
                      <a:alpha val="43137"/>
                    </a:srgbClr>
                  </a:outerShdw>
                </a:effectLst>
              </a:rPr>
              <a:t>analysis</a:t>
            </a:r>
            <a:r>
              <a:rPr lang="en-US" dirty="0" smtClean="0"/>
              <a:t>, </a:t>
            </a:r>
            <a:r>
              <a:rPr lang="en-US" dirty="0" smtClean="0">
                <a:solidFill>
                  <a:schemeClr val="accent2">
                    <a:lumMod val="75000"/>
                  </a:schemeClr>
                </a:solidFill>
                <a:effectLst>
                  <a:outerShdw blurRad="38100" dist="38100" dir="2700000" algn="tl">
                    <a:srgbClr val="000000">
                      <a:alpha val="43137"/>
                    </a:srgbClr>
                  </a:outerShdw>
                </a:effectLst>
              </a:rPr>
              <a:t>problem-solving</a:t>
            </a:r>
            <a:r>
              <a:rPr lang="en-US" dirty="0" smtClean="0"/>
              <a:t>, </a:t>
            </a:r>
            <a:r>
              <a:rPr lang="en-US" dirty="0" smtClean="0">
                <a:solidFill>
                  <a:schemeClr val="accent2">
                    <a:lumMod val="75000"/>
                  </a:schemeClr>
                </a:solidFill>
                <a:effectLst>
                  <a:outerShdw blurRad="38100" dist="38100" dir="2700000" algn="tl">
                    <a:srgbClr val="000000">
                      <a:alpha val="43137"/>
                    </a:srgbClr>
                  </a:outerShdw>
                </a:effectLst>
              </a:rPr>
              <a:t>evaluation</a:t>
            </a:r>
            <a:r>
              <a:rPr lang="en-US" dirty="0" smtClean="0"/>
              <a:t>, or </a:t>
            </a:r>
            <a:r>
              <a:rPr lang="en-US" dirty="0" smtClean="0">
                <a:solidFill>
                  <a:schemeClr val="accent2">
                    <a:lumMod val="75000"/>
                  </a:schemeClr>
                </a:solidFill>
                <a:effectLst>
                  <a:outerShdw blurRad="38100" dist="38100" dir="2700000" algn="tl">
                    <a:srgbClr val="000000">
                      <a:alpha val="43137"/>
                    </a:srgbClr>
                  </a:outerShdw>
                </a:effectLst>
              </a:rPr>
              <a:t>creativity</a:t>
            </a:r>
            <a:r>
              <a:rPr lang="en-US" dirty="0" smtClean="0"/>
              <a:t>. </a:t>
            </a:r>
          </a:p>
          <a:p>
            <a:r>
              <a:rPr lang="en-US" b="1" dirty="0" smtClean="0"/>
              <a:t>Rigorous learning can occur at any school grade and in any subject!</a:t>
            </a:r>
          </a:p>
          <a:p>
            <a:pPr lvl="1"/>
            <a:r>
              <a:rPr lang="en-US" dirty="0" smtClean="0"/>
              <a:t>International Center for Leadership in Education</a:t>
            </a:r>
            <a:endParaRPr lang="en-US" dirty="0"/>
          </a:p>
        </p:txBody>
      </p:sp>
    </p:spTree>
    <p:extLst>
      <p:ext uri="{BB962C8B-B14F-4D97-AF65-F5344CB8AC3E}">
        <p14:creationId xmlns:p14="http://schemas.microsoft.com/office/powerpoint/2010/main" val="3558692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 </a:t>
            </a:r>
            <a:r>
              <a:rPr lang="en-US" dirty="0" err="1" smtClean="0"/>
              <a:t>norman</a:t>
            </a:r>
            <a:r>
              <a:rPr lang="en-US" dirty="0" smtClean="0"/>
              <a:t> </a:t>
            </a:r>
            <a:r>
              <a:rPr lang="en-US" dirty="0" err="1" smtClean="0"/>
              <a:t>webb’s</a:t>
            </a:r>
            <a:r>
              <a:rPr lang="en-US" dirty="0" smtClean="0"/>
              <a:t> DOK Levels</a:t>
            </a:r>
            <a:endParaRPr lang="en-US" dirty="0"/>
          </a:p>
        </p:txBody>
      </p:sp>
      <p:sp>
        <p:nvSpPr>
          <p:cNvPr id="3" name="Content Placeholder 2"/>
          <p:cNvSpPr>
            <a:spLocks noGrp="1"/>
          </p:cNvSpPr>
          <p:nvPr>
            <p:ph idx="1"/>
          </p:nvPr>
        </p:nvSpPr>
        <p:spPr/>
        <p:txBody>
          <a:bodyPr>
            <a:normAutofit fontScale="40000" lnSpcReduction="20000"/>
          </a:bodyPr>
          <a:lstStyle/>
          <a:p>
            <a:pPr marL="0" indent="0" defTabSz="909731">
              <a:buNone/>
              <a:defRPr/>
            </a:pPr>
            <a:r>
              <a:rPr lang="en-US" sz="7000" i="1" dirty="0">
                <a:solidFill>
                  <a:schemeClr val="accent6"/>
                </a:solidFill>
                <a:latin typeface="Calibri" pitchFamily="34" charset="0"/>
              </a:rPr>
              <a:t>What is the </a:t>
            </a:r>
            <a:r>
              <a:rPr lang="en-US" sz="7000" b="1" i="1" dirty="0">
                <a:solidFill>
                  <a:schemeClr val="accent6"/>
                </a:solidFill>
                <a:latin typeface="Calibri" pitchFamily="34" charset="0"/>
              </a:rPr>
              <a:t>complexity</a:t>
            </a:r>
            <a:r>
              <a:rPr lang="en-US" sz="7000" i="1" dirty="0">
                <a:solidFill>
                  <a:schemeClr val="accent6"/>
                </a:solidFill>
                <a:latin typeface="Calibri" pitchFamily="34" charset="0"/>
              </a:rPr>
              <a:t> of thinking required of the standard?</a:t>
            </a:r>
          </a:p>
          <a:p>
            <a:pPr marL="0" indent="0">
              <a:lnSpc>
                <a:spcPct val="150000"/>
              </a:lnSpc>
              <a:buNone/>
              <a:defRPr/>
            </a:pPr>
            <a:r>
              <a:rPr lang="en-US" sz="4800" b="1" dirty="0"/>
              <a:t>  </a:t>
            </a:r>
          </a:p>
          <a:p>
            <a:pPr lvl="3">
              <a:lnSpc>
                <a:spcPct val="150000"/>
              </a:lnSpc>
              <a:defRPr/>
            </a:pPr>
            <a:r>
              <a:rPr lang="en-US" sz="7900" b="1" dirty="0">
                <a:solidFill>
                  <a:schemeClr val="accent6">
                    <a:lumMod val="50000"/>
                  </a:schemeClr>
                </a:solidFill>
              </a:rPr>
              <a:t>Level 1: Recall/Reproduction</a:t>
            </a:r>
          </a:p>
          <a:p>
            <a:pPr lvl="3">
              <a:lnSpc>
                <a:spcPct val="150000"/>
              </a:lnSpc>
              <a:defRPr/>
            </a:pPr>
            <a:r>
              <a:rPr lang="en-US" sz="7900" b="1" dirty="0">
                <a:solidFill>
                  <a:schemeClr val="accent6">
                    <a:lumMod val="50000"/>
                  </a:schemeClr>
                </a:solidFill>
              </a:rPr>
              <a:t>Level 2: Skills and Concepts</a:t>
            </a:r>
          </a:p>
          <a:p>
            <a:pPr lvl="3">
              <a:lnSpc>
                <a:spcPct val="150000"/>
              </a:lnSpc>
              <a:defRPr/>
            </a:pPr>
            <a:r>
              <a:rPr lang="en-US" sz="7900" b="1" dirty="0">
                <a:solidFill>
                  <a:schemeClr val="accent6">
                    <a:lumMod val="50000"/>
                  </a:schemeClr>
                </a:solidFill>
              </a:rPr>
              <a:t>Level 3: Strategic Thinking</a:t>
            </a:r>
          </a:p>
          <a:p>
            <a:pPr lvl="3">
              <a:lnSpc>
                <a:spcPct val="150000"/>
              </a:lnSpc>
              <a:defRPr/>
            </a:pPr>
            <a:r>
              <a:rPr lang="en-US" sz="7900" b="1" dirty="0">
                <a:solidFill>
                  <a:schemeClr val="accent6">
                    <a:lumMod val="50000"/>
                  </a:schemeClr>
                </a:solidFill>
              </a:rPr>
              <a:t>Level 4: Extended Thinking</a:t>
            </a:r>
            <a:endParaRPr lang="en-US" sz="7900" b="1" u="sng" dirty="0">
              <a:solidFill>
                <a:schemeClr val="accent6">
                  <a:lumMod val="50000"/>
                </a:schemeClr>
              </a:solidFill>
            </a:endParaRPr>
          </a:p>
          <a:p>
            <a:endParaRPr lang="en-US" dirty="0"/>
          </a:p>
        </p:txBody>
      </p:sp>
    </p:spTree>
    <p:extLst>
      <p:ext uri="{BB962C8B-B14F-4D97-AF65-F5344CB8AC3E}">
        <p14:creationId xmlns:p14="http://schemas.microsoft.com/office/powerpoint/2010/main" val="1071119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to Know DOK</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19303864"/>
              </p:ext>
            </p:extLst>
          </p:nvPr>
        </p:nvGraphicFramePr>
        <p:xfrm>
          <a:off x="838200" y="1752600"/>
          <a:ext cx="7574689" cy="4767072"/>
        </p:xfrm>
        <a:graphic>
          <a:graphicData uri="http://schemas.openxmlformats.org/drawingml/2006/table">
            <a:tbl>
              <a:tblPr/>
              <a:tblGrid>
                <a:gridCol w="7574689"/>
              </a:tblGrid>
              <a:tr h="957717">
                <a:tc>
                  <a:txBody>
                    <a:bodyPr/>
                    <a:lstStyle/>
                    <a:p>
                      <a:pPr marL="0" marR="0" indent="0" algn="ctr" defTabSz="684478" rtl="0" eaLnBrk="1" fontAlgn="auto" latinLnBrk="0" hangingPunct="1">
                        <a:lnSpc>
                          <a:spcPct val="115000"/>
                        </a:lnSpc>
                        <a:spcBef>
                          <a:spcPts val="0"/>
                        </a:spcBef>
                        <a:spcAft>
                          <a:spcPts val="0"/>
                        </a:spcAft>
                        <a:buClrTx/>
                        <a:buSzTx/>
                        <a:buFontTx/>
                        <a:buNone/>
                        <a:tabLst/>
                        <a:defRPr/>
                      </a:pPr>
                      <a:r>
                        <a:rPr lang="en-US" sz="1600" b="1" dirty="0" smtClean="0">
                          <a:solidFill>
                            <a:schemeClr val="tx1">
                              <a:lumMod val="85000"/>
                              <a:lumOff val="15000"/>
                            </a:schemeClr>
                          </a:solidFill>
                          <a:latin typeface="+mn-lt"/>
                          <a:ea typeface="Calibri"/>
                          <a:cs typeface="Times New Roman"/>
                        </a:rPr>
                        <a:t>LEVEL 1</a:t>
                      </a:r>
                      <a:r>
                        <a:rPr lang="en-US" sz="1600" b="0" baseline="0" dirty="0" smtClean="0">
                          <a:solidFill>
                            <a:schemeClr val="tx1">
                              <a:lumMod val="85000"/>
                              <a:lumOff val="15000"/>
                            </a:schemeClr>
                          </a:solidFill>
                          <a:latin typeface="+mn-lt"/>
                          <a:ea typeface="Calibri"/>
                          <a:cs typeface="Times New Roman"/>
                        </a:rPr>
                        <a:t> </a:t>
                      </a:r>
                      <a:r>
                        <a:rPr lang="en-US" sz="1600" b="1" dirty="0" smtClean="0">
                          <a:solidFill>
                            <a:schemeClr val="tx1">
                              <a:lumMod val="85000"/>
                              <a:lumOff val="15000"/>
                            </a:schemeClr>
                          </a:solidFill>
                          <a:latin typeface="+mn-lt"/>
                          <a:ea typeface="Calibri"/>
                          <a:cs typeface="Times New Roman"/>
                        </a:rPr>
                        <a:t>Recall/Reproduction (Acquire; Learn the basics)</a:t>
                      </a:r>
                      <a:endParaRPr lang="en-US" sz="1600" dirty="0" smtClean="0">
                        <a:solidFill>
                          <a:schemeClr val="tx1">
                            <a:lumMod val="85000"/>
                            <a:lumOff val="15000"/>
                          </a:schemeClr>
                        </a:solidFill>
                        <a:latin typeface="+mn-lt"/>
                        <a:ea typeface="Calibri"/>
                        <a:cs typeface="Times New Roman"/>
                      </a:endParaRPr>
                    </a:p>
                    <a:p>
                      <a:pPr marL="0" marR="0" algn="ctr">
                        <a:lnSpc>
                          <a:spcPct val="115000"/>
                        </a:lnSpc>
                        <a:spcBef>
                          <a:spcPts val="0"/>
                        </a:spcBef>
                        <a:spcAft>
                          <a:spcPts val="0"/>
                        </a:spcAft>
                      </a:pPr>
                      <a:r>
                        <a:rPr lang="en-US" sz="1600" dirty="0" smtClean="0">
                          <a:solidFill>
                            <a:schemeClr val="tx1">
                              <a:lumMod val="85000"/>
                              <a:lumOff val="15000"/>
                            </a:schemeClr>
                          </a:solidFill>
                          <a:latin typeface="+mn-lt"/>
                        </a:rPr>
                        <a:t>This level requires little comprehension,</a:t>
                      </a:r>
                      <a:r>
                        <a:rPr lang="en-US" sz="1600" baseline="0" dirty="0" smtClean="0">
                          <a:solidFill>
                            <a:schemeClr val="tx1">
                              <a:lumMod val="85000"/>
                              <a:lumOff val="15000"/>
                            </a:schemeClr>
                          </a:solidFill>
                          <a:latin typeface="+mn-lt"/>
                        </a:rPr>
                        <a:t> </a:t>
                      </a:r>
                      <a:r>
                        <a:rPr lang="en-US" sz="1600" dirty="0" smtClean="0">
                          <a:solidFill>
                            <a:schemeClr val="tx1">
                              <a:lumMod val="85000"/>
                              <a:lumOff val="15000"/>
                            </a:schemeClr>
                          </a:solidFill>
                          <a:latin typeface="+mn-lt"/>
                        </a:rPr>
                        <a:t>no complexity, and no depth.</a:t>
                      </a:r>
                      <a:r>
                        <a:rPr lang="en-US" sz="1600" baseline="0" dirty="0" smtClean="0">
                          <a:solidFill>
                            <a:schemeClr val="tx1">
                              <a:lumMod val="85000"/>
                              <a:lumOff val="15000"/>
                            </a:schemeClr>
                          </a:solidFill>
                          <a:latin typeface="+mn-lt"/>
                        </a:rPr>
                        <a:t> </a:t>
                      </a:r>
                      <a:r>
                        <a:rPr lang="en-US" sz="1600" dirty="0" smtClean="0">
                          <a:solidFill>
                            <a:schemeClr val="tx1">
                              <a:lumMod val="85000"/>
                              <a:lumOff val="15000"/>
                            </a:schemeClr>
                          </a:solidFill>
                          <a:latin typeface="+mn-lt"/>
                        </a:rPr>
                        <a:t>Level 1 items are much like a foundation upon which deeper knowledge can be built.</a:t>
                      </a:r>
                      <a:endParaRPr lang="en-US" sz="1600" dirty="0">
                        <a:solidFill>
                          <a:schemeClr val="tx1">
                            <a:lumMod val="85000"/>
                            <a:lumOff val="15000"/>
                          </a:schemeClr>
                        </a:solidFill>
                        <a:latin typeface="+mn-lt"/>
                        <a:ea typeface="Calibri"/>
                        <a:cs typeface="Times New Roman"/>
                      </a:endParaRPr>
                    </a:p>
                  </a:txBody>
                  <a:tcPr marL="42200" marR="42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7717">
                <a:tc>
                  <a:txBody>
                    <a:bodyPr/>
                    <a:lstStyle/>
                    <a:p>
                      <a:pPr marL="0" marR="0" indent="0" algn="ctr" defTabSz="684478" rtl="0" eaLnBrk="1" fontAlgn="auto" latinLnBrk="0" hangingPunct="1">
                        <a:lnSpc>
                          <a:spcPct val="115000"/>
                        </a:lnSpc>
                        <a:spcBef>
                          <a:spcPts val="0"/>
                        </a:spcBef>
                        <a:spcAft>
                          <a:spcPts val="0"/>
                        </a:spcAft>
                        <a:buClrTx/>
                        <a:buSzTx/>
                        <a:buFontTx/>
                        <a:buNone/>
                        <a:tabLst/>
                        <a:defRPr/>
                      </a:pPr>
                      <a:r>
                        <a:rPr lang="en-US" sz="1600" b="1" dirty="0" smtClean="0">
                          <a:solidFill>
                            <a:schemeClr val="tx1">
                              <a:lumMod val="85000"/>
                              <a:lumOff val="15000"/>
                            </a:schemeClr>
                          </a:solidFill>
                          <a:latin typeface="+mn-lt"/>
                          <a:ea typeface="Calibri"/>
                          <a:cs typeface="Times New Roman"/>
                        </a:rPr>
                        <a:t>LEVEL 2 Skill/Concept (Acquire/Use; Apply</a:t>
                      </a:r>
                      <a:r>
                        <a:rPr lang="en-US" sz="1600" b="1" baseline="0" dirty="0" smtClean="0">
                          <a:solidFill>
                            <a:schemeClr val="tx1">
                              <a:lumMod val="85000"/>
                              <a:lumOff val="15000"/>
                            </a:schemeClr>
                          </a:solidFill>
                          <a:latin typeface="+mn-lt"/>
                          <a:ea typeface="Calibri"/>
                          <a:cs typeface="Times New Roman"/>
                        </a:rPr>
                        <a:t> the learning</a:t>
                      </a:r>
                      <a:r>
                        <a:rPr lang="en-US" sz="1600" b="1" dirty="0" smtClean="0">
                          <a:solidFill>
                            <a:schemeClr val="tx1">
                              <a:lumMod val="85000"/>
                              <a:lumOff val="15000"/>
                            </a:schemeClr>
                          </a:solidFill>
                          <a:latin typeface="+mn-lt"/>
                          <a:ea typeface="Calibri"/>
                          <a:cs typeface="Times New Roman"/>
                        </a:rPr>
                        <a:t>)</a:t>
                      </a:r>
                      <a:endParaRPr lang="en-US" sz="1600" dirty="0" smtClean="0">
                        <a:solidFill>
                          <a:schemeClr val="tx1">
                            <a:lumMod val="85000"/>
                            <a:lumOff val="15000"/>
                          </a:schemeClr>
                        </a:solidFill>
                        <a:latin typeface="+mn-lt"/>
                        <a:ea typeface="Calibri"/>
                        <a:cs typeface="Times New Roman"/>
                      </a:endParaRPr>
                    </a:p>
                    <a:p>
                      <a:pPr marL="0" marR="0" algn="ctr">
                        <a:lnSpc>
                          <a:spcPct val="115000"/>
                        </a:lnSpc>
                        <a:spcBef>
                          <a:spcPts val="0"/>
                        </a:spcBef>
                        <a:spcAft>
                          <a:spcPts val="0"/>
                        </a:spcAft>
                      </a:pPr>
                      <a:r>
                        <a:rPr lang="en-US" sz="1600" dirty="0" smtClean="0">
                          <a:solidFill>
                            <a:schemeClr val="tx1">
                              <a:lumMod val="85000"/>
                              <a:lumOff val="15000"/>
                            </a:schemeClr>
                          </a:solidFill>
                          <a:latin typeface="+mn-lt"/>
                        </a:rPr>
                        <a:t>At Level 2, a</a:t>
                      </a:r>
                      <a:r>
                        <a:rPr lang="en-US" sz="1600" baseline="0" dirty="0" smtClean="0">
                          <a:solidFill>
                            <a:schemeClr val="tx1">
                              <a:lumMod val="85000"/>
                              <a:lumOff val="15000"/>
                            </a:schemeClr>
                          </a:solidFill>
                          <a:latin typeface="+mn-lt"/>
                        </a:rPr>
                        <a:t> student </a:t>
                      </a:r>
                      <a:r>
                        <a:rPr lang="en-US" sz="1600" dirty="0" smtClean="0">
                          <a:solidFill>
                            <a:schemeClr val="tx1">
                              <a:lumMod val="85000"/>
                              <a:lumOff val="15000"/>
                            </a:schemeClr>
                          </a:solidFill>
                          <a:latin typeface="+mn-lt"/>
                        </a:rPr>
                        <a:t>interprets material and makes simple decisions about how to approach a problem.</a:t>
                      </a:r>
                      <a:r>
                        <a:rPr lang="en-US" sz="1600" baseline="0" dirty="0" smtClean="0">
                          <a:solidFill>
                            <a:schemeClr val="tx1">
                              <a:lumMod val="85000"/>
                              <a:lumOff val="15000"/>
                            </a:schemeClr>
                          </a:solidFill>
                          <a:latin typeface="+mn-lt"/>
                        </a:rPr>
                        <a:t>  </a:t>
                      </a:r>
                      <a:r>
                        <a:rPr lang="en-US" sz="1600" dirty="0" smtClean="0">
                          <a:solidFill>
                            <a:schemeClr val="tx1">
                              <a:lumMod val="85000"/>
                              <a:lumOff val="15000"/>
                            </a:schemeClr>
                          </a:solidFill>
                          <a:latin typeface="+mn-lt"/>
                          <a:ea typeface="Calibri"/>
                          <a:cs typeface="Times New Roman"/>
                        </a:rPr>
                        <a:t>Level 2 items require</a:t>
                      </a:r>
                      <a:r>
                        <a:rPr lang="en-US" sz="1600" baseline="0" dirty="0" smtClean="0">
                          <a:solidFill>
                            <a:schemeClr val="tx1">
                              <a:lumMod val="85000"/>
                              <a:lumOff val="15000"/>
                            </a:schemeClr>
                          </a:solidFill>
                          <a:latin typeface="+mn-lt"/>
                          <a:ea typeface="Calibri"/>
                          <a:cs typeface="Times New Roman"/>
                        </a:rPr>
                        <a:t> more than one step and may require an explanation, an inference, conclude, compare, summarize.</a:t>
                      </a:r>
                      <a:endParaRPr lang="en-US" sz="1600" dirty="0">
                        <a:solidFill>
                          <a:schemeClr val="tx1">
                            <a:lumMod val="85000"/>
                            <a:lumOff val="15000"/>
                          </a:schemeClr>
                        </a:solidFill>
                        <a:latin typeface="+mn-lt"/>
                        <a:ea typeface="Calibri"/>
                        <a:cs typeface="Times New Roman"/>
                      </a:endParaRPr>
                    </a:p>
                  </a:txBody>
                  <a:tcPr marL="42200" marR="42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02609">
                <a:tc>
                  <a:txBody>
                    <a:bodyPr/>
                    <a:lstStyle/>
                    <a:p>
                      <a:pPr marL="0" marR="0" indent="0" algn="ctr" defTabSz="684478" rtl="0" eaLnBrk="1" fontAlgn="auto" latinLnBrk="0" hangingPunct="1">
                        <a:lnSpc>
                          <a:spcPct val="115000"/>
                        </a:lnSpc>
                        <a:spcBef>
                          <a:spcPts val="0"/>
                        </a:spcBef>
                        <a:spcAft>
                          <a:spcPts val="0"/>
                        </a:spcAft>
                        <a:buClrTx/>
                        <a:buSzTx/>
                        <a:buFontTx/>
                        <a:buNone/>
                        <a:tabLst/>
                        <a:defRPr/>
                      </a:pPr>
                      <a:r>
                        <a:rPr lang="en-US" sz="1600" b="1" dirty="0" smtClean="0">
                          <a:solidFill>
                            <a:schemeClr val="tx1">
                              <a:lumMod val="85000"/>
                              <a:lumOff val="15000"/>
                            </a:schemeClr>
                          </a:solidFill>
                          <a:latin typeface="+mn-lt"/>
                          <a:ea typeface="Calibri"/>
                          <a:cs typeface="Times New Roman"/>
                        </a:rPr>
                        <a:t>LEVEL 3 </a:t>
                      </a:r>
                      <a:r>
                        <a:rPr lang="en-US" sz="1600" b="0" baseline="0" dirty="0" smtClean="0">
                          <a:solidFill>
                            <a:schemeClr val="tx1">
                              <a:lumMod val="85000"/>
                              <a:lumOff val="15000"/>
                            </a:schemeClr>
                          </a:solidFill>
                          <a:latin typeface="+mn-lt"/>
                          <a:ea typeface="Calibri"/>
                          <a:cs typeface="Times New Roman"/>
                        </a:rPr>
                        <a:t> </a:t>
                      </a:r>
                      <a:r>
                        <a:rPr lang="en-US" sz="1600" b="1" dirty="0" smtClean="0">
                          <a:solidFill>
                            <a:schemeClr val="tx1">
                              <a:lumMod val="85000"/>
                              <a:lumOff val="15000"/>
                            </a:schemeClr>
                          </a:solidFill>
                          <a:latin typeface="+mn-lt"/>
                          <a:ea typeface="Calibri"/>
                          <a:cs typeface="Times New Roman"/>
                        </a:rPr>
                        <a:t>Strategic Thinking (Use/Extend; Strategically</a:t>
                      </a:r>
                      <a:r>
                        <a:rPr lang="en-US" sz="1600" b="1" baseline="0" dirty="0" smtClean="0">
                          <a:solidFill>
                            <a:schemeClr val="tx1">
                              <a:lumMod val="85000"/>
                              <a:lumOff val="15000"/>
                            </a:schemeClr>
                          </a:solidFill>
                          <a:latin typeface="+mn-lt"/>
                          <a:ea typeface="Calibri"/>
                          <a:cs typeface="Times New Roman"/>
                        </a:rPr>
                        <a:t> think about the learning</a:t>
                      </a:r>
                      <a:r>
                        <a:rPr lang="en-US" sz="1600" b="1" dirty="0" smtClean="0">
                          <a:solidFill>
                            <a:schemeClr val="tx1">
                              <a:lumMod val="85000"/>
                              <a:lumOff val="15000"/>
                            </a:schemeClr>
                          </a:solidFill>
                          <a:latin typeface="+mn-lt"/>
                          <a:ea typeface="Calibri"/>
                          <a:cs typeface="Times New Roman"/>
                        </a:rPr>
                        <a:t>)</a:t>
                      </a:r>
                      <a:endParaRPr lang="en-US" sz="1600" dirty="0" smtClean="0">
                        <a:solidFill>
                          <a:schemeClr val="tx1">
                            <a:lumMod val="85000"/>
                            <a:lumOff val="15000"/>
                          </a:schemeClr>
                        </a:solidFill>
                        <a:latin typeface="+mn-lt"/>
                        <a:ea typeface="Calibri"/>
                        <a:cs typeface="Times New Roman"/>
                      </a:endParaRPr>
                    </a:p>
                    <a:p>
                      <a:pPr marL="0" marR="0" algn="ctr">
                        <a:lnSpc>
                          <a:spcPct val="115000"/>
                        </a:lnSpc>
                        <a:spcBef>
                          <a:spcPts val="0"/>
                        </a:spcBef>
                        <a:spcAft>
                          <a:spcPts val="0"/>
                        </a:spcAft>
                      </a:pPr>
                      <a:r>
                        <a:rPr lang="en-US" sz="1600" dirty="0" smtClean="0">
                          <a:solidFill>
                            <a:schemeClr val="tx1">
                              <a:lumMod val="85000"/>
                              <a:lumOff val="15000"/>
                            </a:schemeClr>
                          </a:solidFill>
                          <a:latin typeface="+mn-lt"/>
                        </a:rPr>
                        <a:t>Level 3</a:t>
                      </a:r>
                      <a:r>
                        <a:rPr lang="en-US" sz="1600" baseline="0" dirty="0" smtClean="0">
                          <a:solidFill>
                            <a:schemeClr val="tx1">
                              <a:lumMod val="85000"/>
                              <a:lumOff val="15000"/>
                            </a:schemeClr>
                          </a:solidFill>
                          <a:latin typeface="+mn-lt"/>
                        </a:rPr>
                        <a:t> r</a:t>
                      </a:r>
                      <a:r>
                        <a:rPr lang="en-US" sz="1600" dirty="0" smtClean="0">
                          <a:solidFill>
                            <a:schemeClr val="tx1">
                              <a:lumMod val="85000"/>
                              <a:lumOff val="15000"/>
                            </a:schemeClr>
                          </a:solidFill>
                          <a:latin typeface="+mn-lt"/>
                        </a:rPr>
                        <a:t>equires</a:t>
                      </a:r>
                      <a:r>
                        <a:rPr lang="en-US" sz="1600" baseline="0" dirty="0" smtClean="0">
                          <a:solidFill>
                            <a:schemeClr val="tx1">
                              <a:lumMod val="85000"/>
                              <a:lumOff val="15000"/>
                            </a:schemeClr>
                          </a:solidFill>
                          <a:latin typeface="+mn-lt"/>
                        </a:rPr>
                        <a:t> a student to </a:t>
                      </a:r>
                      <a:r>
                        <a:rPr lang="en-US" sz="1600" dirty="0" smtClean="0">
                          <a:solidFill>
                            <a:schemeClr val="tx1">
                              <a:lumMod val="85000"/>
                              <a:lumOff val="15000"/>
                            </a:schemeClr>
                          </a:solidFill>
                          <a:latin typeface="+mn-lt"/>
                        </a:rPr>
                        <a:t>analyze, evaluate, reason, and plan and to think in much deeper and complex ways. The student is expected </a:t>
                      </a:r>
                      <a:r>
                        <a:rPr lang="en-US" sz="1600" baseline="0" dirty="0" smtClean="0">
                          <a:solidFill>
                            <a:schemeClr val="tx1">
                              <a:lumMod val="85000"/>
                              <a:lumOff val="15000"/>
                            </a:schemeClr>
                          </a:solidFill>
                          <a:latin typeface="+mn-lt"/>
                        </a:rPr>
                        <a:t>to support his or her thinking .</a:t>
                      </a:r>
                      <a:endParaRPr lang="en-US" sz="1600" dirty="0">
                        <a:solidFill>
                          <a:schemeClr val="tx1">
                            <a:lumMod val="85000"/>
                            <a:lumOff val="15000"/>
                          </a:schemeClr>
                        </a:solidFill>
                        <a:latin typeface="+mn-lt"/>
                        <a:ea typeface="Calibri"/>
                        <a:cs typeface="Times New Roman"/>
                      </a:endParaRPr>
                    </a:p>
                  </a:txBody>
                  <a:tcPr marL="42200" marR="42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7717">
                <a:tc>
                  <a:txBody>
                    <a:bodyPr/>
                    <a:lstStyle/>
                    <a:p>
                      <a:pPr marL="0" marR="0" indent="0" algn="ctr" defTabSz="684478" rtl="0" eaLnBrk="1" fontAlgn="auto" latinLnBrk="0" hangingPunct="1">
                        <a:lnSpc>
                          <a:spcPct val="115000"/>
                        </a:lnSpc>
                        <a:spcBef>
                          <a:spcPts val="0"/>
                        </a:spcBef>
                        <a:spcAft>
                          <a:spcPts val="0"/>
                        </a:spcAft>
                        <a:buClrTx/>
                        <a:buSzTx/>
                        <a:buFontTx/>
                        <a:buNone/>
                        <a:tabLst/>
                        <a:defRPr/>
                      </a:pPr>
                      <a:r>
                        <a:rPr lang="en-US" sz="1600" b="1" dirty="0" smtClean="0">
                          <a:solidFill>
                            <a:schemeClr val="tx1">
                              <a:lumMod val="85000"/>
                              <a:lumOff val="15000"/>
                            </a:schemeClr>
                          </a:solidFill>
                          <a:latin typeface="+mn-lt"/>
                          <a:ea typeface="Calibri"/>
                          <a:cs typeface="Times New Roman"/>
                        </a:rPr>
                        <a:t>LEVEL 4 </a:t>
                      </a:r>
                      <a:r>
                        <a:rPr lang="en-US" sz="1600" b="0" baseline="0" dirty="0" smtClean="0">
                          <a:solidFill>
                            <a:schemeClr val="tx1">
                              <a:lumMod val="85000"/>
                              <a:lumOff val="15000"/>
                            </a:schemeClr>
                          </a:solidFill>
                          <a:latin typeface="+mn-lt"/>
                          <a:ea typeface="Calibri"/>
                          <a:cs typeface="Times New Roman"/>
                        </a:rPr>
                        <a:t> </a:t>
                      </a:r>
                      <a:r>
                        <a:rPr lang="en-US" sz="1600" b="1" dirty="0" smtClean="0">
                          <a:solidFill>
                            <a:schemeClr val="tx1">
                              <a:lumMod val="85000"/>
                              <a:lumOff val="15000"/>
                            </a:schemeClr>
                          </a:solidFill>
                          <a:latin typeface="+mn-lt"/>
                          <a:ea typeface="Calibri"/>
                          <a:cs typeface="Times New Roman"/>
                        </a:rPr>
                        <a:t>Extended Thinking (Extend thinking</a:t>
                      </a:r>
                      <a:r>
                        <a:rPr lang="en-US" sz="1600" b="1" baseline="0" dirty="0" smtClean="0">
                          <a:solidFill>
                            <a:schemeClr val="tx1">
                              <a:lumMod val="85000"/>
                              <a:lumOff val="15000"/>
                            </a:schemeClr>
                          </a:solidFill>
                          <a:latin typeface="+mn-lt"/>
                          <a:ea typeface="Calibri"/>
                          <a:cs typeface="Times New Roman"/>
                        </a:rPr>
                        <a:t> by creating complex tasks</a:t>
                      </a:r>
                      <a:r>
                        <a:rPr lang="en-US" sz="1600" b="1" dirty="0" smtClean="0">
                          <a:solidFill>
                            <a:schemeClr val="tx1">
                              <a:lumMod val="85000"/>
                              <a:lumOff val="15000"/>
                            </a:schemeClr>
                          </a:solidFill>
                          <a:latin typeface="+mn-lt"/>
                          <a:ea typeface="Calibri"/>
                          <a:cs typeface="Times New Roman"/>
                        </a:rPr>
                        <a:t>)</a:t>
                      </a:r>
                      <a:endParaRPr lang="en-US" sz="1600" dirty="0" smtClean="0">
                        <a:solidFill>
                          <a:schemeClr val="tx1">
                            <a:lumMod val="85000"/>
                            <a:lumOff val="15000"/>
                          </a:schemeClr>
                        </a:solidFill>
                        <a:latin typeface="+mn-lt"/>
                        <a:ea typeface="Calibri"/>
                        <a:cs typeface="Times New Roman"/>
                      </a:endParaRPr>
                    </a:p>
                    <a:p>
                      <a:pPr marL="0" marR="0" algn="ctr">
                        <a:lnSpc>
                          <a:spcPct val="115000"/>
                        </a:lnSpc>
                        <a:spcBef>
                          <a:spcPts val="0"/>
                        </a:spcBef>
                        <a:spcAft>
                          <a:spcPts val="0"/>
                        </a:spcAft>
                      </a:pPr>
                      <a:r>
                        <a:rPr lang="en-US" sz="1600" dirty="0" smtClean="0">
                          <a:solidFill>
                            <a:schemeClr val="tx1">
                              <a:lumMod val="85000"/>
                              <a:lumOff val="15000"/>
                            </a:schemeClr>
                          </a:solidFill>
                          <a:latin typeface="+mn-lt"/>
                          <a:ea typeface="Calibri"/>
                          <a:cs typeface="Times New Roman"/>
                        </a:rPr>
                        <a:t>A student’s grasp</a:t>
                      </a:r>
                      <a:r>
                        <a:rPr lang="en-US" sz="1600" baseline="0" dirty="0" smtClean="0">
                          <a:solidFill>
                            <a:schemeClr val="tx1">
                              <a:lumMod val="85000"/>
                              <a:lumOff val="15000"/>
                            </a:schemeClr>
                          </a:solidFill>
                          <a:latin typeface="+mn-lt"/>
                          <a:ea typeface="Calibri"/>
                          <a:cs typeface="Times New Roman"/>
                        </a:rPr>
                        <a:t> of knowledge is deep at this level and he or she  completes much deeper and complex tasks requiring the student synthesize, evaluate, and analyze.</a:t>
                      </a:r>
                      <a:endParaRPr lang="en-US" sz="1600" dirty="0">
                        <a:solidFill>
                          <a:schemeClr val="tx1">
                            <a:lumMod val="85000"/>
                            <a:lumOff val="15000"/>
                          </a:schemeClr>
                        </a:solidFill>
                        <a:latin typeface="+mn-lt"/>
                        <a:ea typeface="Calibri"/>
                        <a:cs typeface="Times New Roman"/>
                      </a:endParaRPr>
                    </a:p>
                  </a:txBody>
                  <a:tcPr marL="42200" marR="422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625446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DOK Level 1</a:t>
            </a:r>
            <a:endParaRPr lang="en-US" dirty="0"/>
          </a:p>
        </p:txBody>
      </p:sp>
      <p:sp>
        <p:nvSpPr>
          <p:cNvPr id="3" name="Content Placeholder 2"/>
          <p:cNvSpPr>
            <a:spLocks noGrp="1"/>
          </p:cNvSpPr>
          <p:nvPr>
            <p:ph idx="1"/>
          </p:nvPr>
        </p:nvSpPr>
        <p:spPr/>
        <p:txBody>
          <a:bodyPr/>
          <a:lstStyle/>
          <a:p>
            <a:r>
              <a:rPr lang="en-US" dirty="0" smtClean="0"/>
              <a:t>Characteristics:</a:t>
            </a:r>
          </a:p>
          <a:p>
            <a:pPr lvl="1"/>
            <a:r>
              <a:rPr lang="en-US" dirty="0" smtClean="0"/>
              <a:t>Basic recall</a:t>
            </a:r>
          </a:p>
          <a:p>
            <a:pPr lvl="1"/>
            <a:r>
              <a:rPr lang="en-US" dirty="0" smtClean="0"/>
              <a:t>Either a student knows it or not</a:t>
            </a:r>
          </a:p>
          <a:p>
            <a:pPr lvl="1"/>
            <a:r>
              <a:rPr lang="en-US" dirty="0" smtClean="0"/>
              <a:t>No “figuring” or “solving” required</a:t>
            </a:r>
          </a:p>
          <a:p>
            <a:pPr lvl="1"/>
            <a:endParaRPr lang="en-US" dirty="0"/>
          </a:p>
          <a:p>
            <a:r>
              <a:rPr lang="en-US" dirty="0" smtClean="0"/>
              <a:t>Activities:</a:t>
            </a:r>
          </a:p>
          <a:p>
            <a:pPr lvl="1"/>
            <a:r>
              <a:rPr lang="en-US" dirty="0" smtClean="0"/>
              <a:t>Definitions</a:t>
            </a:r>
          </a:p>
          <a:p>
            <a:pPr lvl="1"/>
            <a:r>
              <a:rPr lang="en-US" dirty="0" smtClean="0"/>
              <a:t>Labeling diagrams</a:t>
            </a:r>
          </a:p>
          <a:p>
            <a:pPr lvl="1"/>
            <a:r>
              <a:rPr lang="en-US" dirty="0" smtClean="0"/>
              <a:t>Lists</a:t>
            </a:r>
          </a:p>
          <a:p>
            <a:pPr lvl="1"/>
            <a:r>
              <a:rPr lang="en-US" dirty="0" smtClean="0"/>
              <a:t>Recitation</a:t>
            </a:r>
          </a:p>
          <a:p>
            <a:pPr lvl="1"/>
            <a:r>
              <a:rPr lang="en-US" dirty="0" smtClean="0"/>
              <a:t>Basic reproduction of steps</a:t>
            </a:r>
            <a:endParaRPr lang="en-US" dirty="0"/>
          </a:p>
        </p:txBody>
      </p:sp>
    </p:spTree>
    <p:extLst>
      <p:ext uri="{BB962C8B-B14F-4D97-AF65-F5344CB8AC3E}">
        <p14:creationId xmlns:p14="http://schemas.microsoft.com/office/powerpoint/2010/main" val="11085561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DOK Level 2</a:t>
            </a:r>
            <a:endParaRPr lang="en-US" dirty="0"/>
          </a:p>
        </p:txBody>
      </p:sp>
      <p:sp>
        <p:nvSpPr>
          <p:cNvPr id="3" name="Content Placeholder 2"/>
          <p:cNvSpPr>
            <a:spLocks noGrp="1"/>
          </p:cNvSpPr>
          <p:nvPr>
            <p:ph idx="1"/>
          </p:nvPr>
        </p:nvSpPr>
        <p:spPr/>
        <p:txBody>
          <a:bodyPr/>
          <a:lstStyle/>
          <a:p>
            <a:r>
              <a:rPr lang="en-US" dirty="0" smtClean="0"/>
              <a:t>Characteristics:</a:t>
            </a:r>
          </a:p>
          <a:p>
            <a:pPr lvl="1"/>
            <a:r>
              <a:rPr lang="en-US" dirty="0" smtClean="0"/>
              <a:t>Beyond a basic description or explanation</a:t>
            </a:r>
          </a:p>
          <a:p>
            <a:pPr lvl="1"/>
            <a:r>
              <a:rPr lang="en-US" dirty="0" smtClean="0"/>
              <a:t>Application of skill in a familiar context</a:t>
            </a:r>
          </a:p>
          <a:p>
            <a:pPr marL="411480" lvl="1" indent="0">
              <a:buNone/>
            </a:pPr>
            <a:endParaRPr lang="en-US" dirty="0" smtClean="0"/>
          </a:p>
          <a:p>
            <a:r>
              <a:rPr lang="en-US" dirty="0" smtClean="0"/>
              <a:t>Activities:</a:t>
            </a:r>
          </a:p>
          <a:p>
            <a:pPr lvl="1"/>
            <a:r>
              <a:rPr lang="en-US" dirty="0" smtClean="0"/>
              <a:t>Demonstration</a:t>
            </a:r>
          </a:p>
          <a:p>
            <a:pPr lvl="1"/>
            <a:r>
              <a:rPr lang="en-US" dirty="0" smtClean="0"/>
              <a:t>Relationships</a:t>
            </a:r>
          </a:p>
          <a:p>
            <a:pPr lvl="1"/>
            <a:r>
              <a:rPr lang="en-US" dirty="0"/>
              <a:t>Comparing/contrasting</a:t>
            </a:r>
          </a:p>
          <a:p>
            <a:pPr lvl="1"/>
            <a:r>
              <a:rPr lang="en-US" dirty="0"/>
              <a:t>Classify/sort into categories</a:t>
            </a:r>
          </a:p>
          <a:p>
            <a:pPr lvl="1"/>
            <a:r>
              <a:rPr lang="en-US" dirty="0"/>
              <a:t>Describe or explain</a:t>
            </a:r>
          </a:p>
          <a:p>
            <a:pPr lvl="1"/>
            <a:r>
              <a:rPr lang="en-US" dirty="0"/>
              <a:t>Cause/effect</a:t>
            </a:r>
          </a:p>
          <a:p>
            <a:pPr lvl="1"/>
            <a:endParaRPr lang="en-US" dirty="0" smtClean="0"/>
          </a:p>
          <a:p>
            <a:pPr lvl="1"/>
            <a:endParaRPr lang="en-US" dirty="0"/>
          </a:p>
        </p:txBody>
      </p:sp>
    </p:spTree>
    <p:extLst>
      <p:ext uri="{BB962C8B-B14F-4D97-AF65-F5344CB8AC3E}">
        <p14:creationId xmlns:p14="http://schemas.microsoft.com/office/powerpoint/2010/main" val="333543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DOK Level 3</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Characteristics:</a:t>
            </a:r>
          </a:p>
          <a:p>
            <a:pPr lvl="1"/>
            <a:r>
              <a:rPr lang="en-US" b="1" dirty="0" smtClean="0"/>
              <a:t>Short-term</a:t>
            </a:r>
            <a:r>
              <a:rPr lang="en-US" dirty="0" smtClean="0"/>
              <a:t> higher order thinking</a:t>
            </a:r>
          </a:p>
          <a:p>
            <a:pPr lvl="1"/>
            <a:r>
              <a:rPr lang="en-US" dirty="0" smtClean="0"/>
              <a:t>Analysis/evaluation</a:t>
            </a:r>
          </a:p>
          <a:p>
            <a:pPr lvl="1"/>
            <a:r>
              <a:rPr lang="en-US" dirty="0" smtClean="0"/>
              <a:t>Explaining the reasoning </a:t>
            </a:r>
          </a:p>
          <a:p>
            <a:pPr lvl="1"/>
            <a:r>
              <a:rPr lang="en-US" dirty="0" smtClean="0"/>
              <a:t>Real-world problems with predictable outcomes</a:t>
            </a:r>
          </a:p>
          <a:p>
            <a:pPr lvl="1"/>
            <a:r>
              <a:rPr lang="en-US" dirty="0" smtClean="0"/>
              <a:t>Original thought</a:t>
            </a:r>
          </a:p>
          <a:p>
            <a:pPr lvl="1"/>
            <a:endParaRPr lang="en-US" dirty="0"/>
          </a:p>
          <a:p>
            <a:r>
              <a:rPr lang="en-US" dirty="0" smtClean="0"/>
              <a:t>Activities:</a:t>
            </a:r>
          </a:p>
          <a:p>
            <a:pPr lvl="1"/>
            <a:r>
              <a:rPr lang="en-US" dirty="0" smtClean="0"/>
              <a:t>Design a questionnaire</a:t>
            </a:r>
          </a:p>
          <a:p>
            <a:pPr lvl="1"/>
            <a:r>
              <a:rPr lang="en-US" dirty="0" smtClean="0"/>
              <a:t>Create a flow chart to show critical stages</a:t>
            </a:r>
          </a:p>
          <a:p>
            <a:pPr lvl="1"/>
            <a:r>
              <a:rPr lang="en-US" dirty="0" smtClean="0"/>
              <a:t>Solving a predictable problem</a:t>
            </a:r>
          </a:p>
          <a:p>
            <a:pPr lvl="1"/>
            <a:r>
              <a:rPr lang="en-US" dirty="0" smtClean="0"/>
              <a:t>Creating graphs/charts that require students to include/exclude information and make sense of the information given by instructor</a:t>
            </a:r>
          </a:p>
          <a:p>
            <a:pPr lvl="1"/>
            <a:endParaRPr lang="en-US" dirty="0"/>
          </a:p>
        </p:txBody>
      </p:sp>
    </p:spTree>
    <p:extLst>
      <p:ext uri="{BB962C8B-B14F-4D97-AF65-F5344CB8AC3E}">
        <p14:creationId xmlns:p14="http://schemas.microsoft.com/office/powerpoint/2010/main" val="39245111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1401</TotalTime>
  <Words>2698</Words>
  <Application>Microsoft Office PowerPoint</Application>
  <PresentationFormat>On-screen Show (4:3)</PresentationFormat>
  <Paragraphs>280</Paragraphs>
  <Slides>27</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Book Antiqua</vt:lpstr>
      <vt:lpstr>Calibri</vt:lpstr>
      <vt:lpstr>Century Gothic</vt:lpstr>
      <vt:lpstr>Times New Roman</vt:lpstr>
      <vt:lpstr>Apothecary</vt:lpstr>
      <vt:lpstr>Depth of Knowledge</vt:lpstr>
      <vt:lpstr>Today’s Goals</vt:lpstr>
      <vt:lpstr>What does rigor mean to you?</vt:lpstr>
      <vt:lpstr>What is rigor?</vt:lpstr>
      <vt:lpstr>Dr. norman webb’s DOK Levels</vt:lpstr>
      <vt:lpstr>Getting to Know DOK</vt:lpstr>
      <vt:lpstr>DOK Level 1</vt:lpstr>
      <vt:lpstr>DOK Level 2</vt:lpstr>
      <vt:lpstr>DOK Level 3</vt:lpstr>
      <vt:lpstr>Dok level 4</vt:lpstr>
      <vt:lpstr>Webb’s DOK = context of Verb</vt:lpstr>
      <vt:lpstr>Questions?</vt:lpstr>
      <vt:lpstr>Webb’s Dok levels</vt:lpstr>
      <vt:lpstr>PowerPoint Presentation</vt:lpstr>
      <vt:lpstr>PowerPoint Presentation</vt:lpstr>
      <vt:lpstr>PowerPoint Presentation</vt:lpstr>
      <vt:lpstr>PowerPoint Presentation</vt:lpstr>
      <vt:lpstr>PowerPoint Presentation</vt:lpstr>
      <vt:lpstr>PowerPoint Presentation</vt:lpstr>
      <vt:lpstr>Name That DOK</vt:lpstr>
      <vt:lpstr>Name That DOK (Key)</vt:lpstr>
      <vt:lpstr>How can we modify questions?</vt:lpstr>
      <vt:lpstr>How can we modify questions?</vt:lpstr>
      <vt:lpstr>How do we turn rigor into practice?</vt:lpstr>
      <vt:lpstr>PowerPoint Presentation</vt:lpstr>
      <vt:lpstr>Encouraging teachers</vt:lpstr>
      <vt:lpstr>Thank you!</vt:lpstr>
    </vt:vector>
  </TitlesOfParts>
  <Company>Henry County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Depth of Knowledge</dc:title>
  <dc:creator>Thomas, Melissa</dc:creator>
  <cp:lastModifiedBy>Thomas, Melissa</cp:lastModifiedBy>
  <cp:revision>33</cp:revision>
  <dcterms:created xsi:type="dcterms:W3CDTF">2013-07-28T20:36:47Z</dcterms:created>
  <dcterms:modified xsi:type="dcterms:W3CDTF">2014-10-21T16:44:11Z</dcterms:modified>
</cp:coreProperties>
</file>